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81" r:id="rId2"/>
    <p:sldId id="258" r:id="rId3"/>
    <p:sldId id="259" r:id="rId4"/>
    <p:sldId id="260" r:id="rId5"/>
    <p:sldId id="261" r:id="rId6"/>
    <p:sldId id="262" r:id="rId7"/>
    <p:sldId id="263" r:id="rId8"/>
    <p:sldId id="264" r:id="rId9"/>
    <p:sldId id="265" r:id="rId10"/>
    <p:sldId id="266" r:id="rId11"/>
    <p:sldId id="267" r:id="rId12"/>
    <p:sldId id="268" r:id="rId13"/>
    <p:sldId id="282"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Candara" panose="020E050203030302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
      <p:font typeface="Gill Sans" panose="020B0502020104020203" pitchFamily="34" charset="-79"/>
      <p:regular r:id="rId28"/>
      <p:bold r:id="rId29"/>
    </p:embeddedFont>
    <p:embeddedFont>
      <p:font typeface="Noto Sans Symbols" pitchFamily="2" charset="0"/>
      <p:regular r:id="rId30"/>
      <p:bold r:id="rId31"/>
    </p:embeddedFont>
    <p:embeddedFont>
      <p:font typeface="Open Sans" panose="020B0604020202020204" pitchFamily="3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hg5M3saY5APy4LYuyviWwEahImS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53"/>
  </p:normalViewPr>
  <p:slideViewPr>
    <p:cSldViewPr snapToGrid="0" snapToObjects="1">
      <p:cViewPr varScale="1">
        <p:scale>
          <a:sx n="76" d="100"/>
          <a:sy n="76" d="100"/>
        </p:scale>
        <p:origin x="216" y="4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9" Type="http://customschemas.google.com/relationships/presentationmetadata" Target="metadata"/><Relationship Id="rId21" Type="http://schemas.openxmlformats.org/officeDocument/2006/relationships/font" Target="fonts/font6.fntdata"/><Relationship Id="rId34" Type="http://schemas.openxmlformats.org/officeDocument/2006/relationships/font" Target="fonts/font19.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font" Target="fonts/font18.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font" Target="fonts/font17.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font" Target="fonts/font15.fntdata"/><Relationship Id="rId35" Type="http://schemas.openxmlformats.org/officeDocument/2006/relationships/font" Target="fonts/font20.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nl-B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7083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Calibri"/>
              <a:buNone/>
            </a:pPr>
            <a:r>
              <a:rPr lang="nl-BE" sz="1100" b="0" i="0" u="none" strike="noStrike">
                <a:solidFill>
                  <a:srgbClr val="000000"/>
                </a:solidFill>
                <a:latin typeface="Calibri"/>
                <a:ea typeface="Calibri"/>
                <a:cs typeface="Calibri"/>
                <a:sym typeface="Calibri"/>
              </a:rPr>
              <a:t>While designing this gamified assessment, </a:t>
            </a:r>
            <a:r>
              <a:rPr lang="nl-BE" sz="1100" b="0" i="0" u="none" strike="noStrike">
                <a:solidFill>
                  <a:srgbClr val="0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as suggested by Werba</a:t>
            </a:r>
            <a:r>
              <a:rPr lang="nl-BE" sz="110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ch and Hunter </a:t>
            </a:r>
            <a:r>
              <a:rPr lang="nl-BE" sz="1100" b="0" i="0" u="none" strike="noStrike">
                <a:solidFill>
                  <a:srgbClr val="000000"/>
                </a:solidFill>
                <a:latin typeface="Calibri"/>
                <a:ea typeface="Calibri"/>
                <a:cs typeface="Calibri"/>
                <a:sym typeface="Calibri"/>
              </a:rPr>
              <a:t>dynamics were chosen first by following a general to specific order. Then, mechanics, which are more specific structures that will trigger the dynamics, are chosen. After the mechanics, the most specific elements that gamify a system </a:t>
            </a:r>
            <a:r>
              <a:rPr lang="nl-BE" sz="1100">
                <a:solidFill>
                  <a:srgbClr val="000000"/>
                </a:solidFill>
              </a:rPr>
              <a:t>like </a:t>
            </a:r>
            <a:r>
              <a:rPr lang="nl-BE" sz="1100" b="0" i="0" u="none" strike="noStrike">
                <a:solidFill>
                  <a:srgbClr val="000000"/>
                </a:solidFill>
                <a:latin typeface="Calibri"/>
                <a:ea typeface="Calibri"/>
                <a:cs typeface="Calibri"/>
                <a:sym typeface="Calibri"/>
              </a:rPr>
              <a:t>avatar, level, content u</a:t>
            </a:r>
            <a:r>
              <a:rPr lang="nl-BE" sz="1100">
                <a:solidFill>
                  <a:srgbClr val="000000"/>
                </a:solidFill>
              </a:rPr>
              <a:t>nlocking</a:t>
            </a:r>
            <a:r>
              <a:rPr lang="nl-BE" sz="1100" b="0" i="0" u="none" strike="noStrike">
                <a:solidFill>
                  <a:srgbClr val="000000"/>
                </a:solidFill>
                <a:latin typeface="Calibri"/>
                <a:ea typeface="Calibri"/>
                <a:cs typeface="Calibri"/>
                <a:sym typeface="Calibri"/>
              </a:rPr>
              <a:t> were used. Now let's examine how we get these components to work:</a:t>
            </a:r>
            <a:endParaRPr sz="1100"/>
          </a:p>
        </p:txBody>
      </p:sp>
      <p:sp>
        <p:nvSpPr>
          <p:cNvPr id="190" name="Google Shape;19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BE"/>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None/>
            </a:pPr>
            <a:r>
              <a:rPr lang="nl-BE" sz="1100" b="0" i="0" u="none" strike="noStrike">
                <a:solidFill>
                  <a:srgbClr val="000000"/>
                </a:solidFill>
                <a:latin typeface="Calibri"/>
                <a:ea typeface="Calibri"/>
                <a:cs typeface="Calibri"/>
                <a:sym typeface="Calibri"/>
              </a:rPr>
              <a:t>While each user's </a:t>
            </a:r>
            <a:r>
              <a:rPr lang="nl-BE" sz="1100" b="1" i="0" u="none" strike="noStrike">
                <a:solidFill>
                  <a:srgbClr val="000000"/>
                </a:solidFill>
                <a:latin typeface="Calibri"/>
                <a:ea typeface="Calibri"/>
                <a:cs typeface="Calibri"/>
                <a:sym typeface="Calibri"/>
              </a:rPr>
              <a:t>avatar</a:t>
            </a:r>
            <a:r>
              <a:rPr lang="nl-BE" sz="1100" b="0" i="0" u="none" strike="noStrike">
                <a:solidFill>
                  <a:srgbClr val="000000"/>
                </a:solidFill>
                <a:latin typeface="Calibri"/>
                <a:ea typeface="Calibri"/>
                <a:cs typeface="Calibri"/>
                <a:sym typeface="Calibri"/>
              </a:rPr>
              <a:t> was an white token at the beginning, learners were able to customize their avatar as they progressed through the process and earned points.</a:t>
            </a:r>
            <a:endParaRPr sz="1100"/>
          </a:p>
          <a:p>
            <a:pPr marL="0" lvl="0" indent="0" algn="l" rtl="0">
              <a:lnSpc>
                <a:spcPct val="100000"/>
              </a:lnSpc>
              <a:spcBef>
                <a:spcPts val="0"/>
              </a:spcBef>
              <a:spcAft>
                <a:spcPts val="0"/>
              </a:spcAft>
              <a:buSzPts val="1400"/>
              <a:buNone/>
            </a:pPr>
            <a:r>
              <a:rPr lang="nl-BE" sz="1100" b="0" i="0" u="none" strike="noStrike">
                <a:solidFill>
                  <a:srgbClr val="000000"/>
                </a:solidFill>
                <a:latin typeface="Calibri"/>
                <a:ea typeface="Calibri"/>
                <a:cs typeface="Calibri"/>
                <a:sym typeface="Calibri"/>
              </a:rPr>
              <a:t>The </a:t>
            </a:r>
            <a:r>
              <a:rPr lang="nl-BE" sz="1100" b="1" i="0" u="none" strike="noStrike">
                <a:solidFill>
                  <a:srgbClr val="000000"/>
                </a:solidFill>
                <a:latin typeface="Calibri"/>
                <a:ea typeface="Calibri"/>
                <a:cs typeface="Calibri"/>
                <a:sym typeface="Calibri"/>
              </a:rPr>
              <a:t>levels</a:t>
            </a:r>
            <a:r>
              <a:rPr lang="nl-BE" sz="1100" b="0" i="0" u="none" strike="noStrike">
                <a:solidFill>
                  <a:srgbClr val="000000"/>
                </a:solidFill>
                <a:latin typeface="Calibri"/>
                <a:ea typeface="Calibri"/>
                <a:cs typeface="Calibri"/>
                <a:sym typeface="Calibri"/>
              </a:rPr>
              <a:t> are designed to contain 11 questions in total, from easy to difficult, according to Bloom's taxonomy. The design had a four-level structure through which the players were to pass. As the participants leveled up, they were able to reach the new question set.</a:t>
            </a:r>
            <a:endParaRPr sz="1100"/>
          </a:p>
          <a:p>
            <a:pPr marL="0" lvl="0" indent="0" algn="just" rtl="0">
              <a:lnSpc>
                <a:spcPct val="100000"/>
              </a:lnSpc>
              <a:spcBef>
                <a:spcPts val="0"/>
              </a:spcBef>
              <a:spcAft>
                <a:spcPts val="0"/>
              </a:spcAft>
              <a:buNone/>
            </a:pPr>
            <a:r>
              <a:rPr lang="nl-BE" sz="1100" b="0" i="0" u="none" strike="noStrike">
                <a:solidFill>
                  <a:srgbClr val="000000"/>
                </a:solidFill>
                <a:latin typeface="Calibri"/>
                <a:ea typeface="Calibri"/>
                <a:cs typeface="Calibri"/>
                <a:sym typeface="Calibri"/>
              </a:rPr>
              <a:t>The </a:t>
            </a:r>
            <a:r>
              <a:rPr lang="nl-BE" sz="1100" b="1" i="0" u="none" strike="noStrike">
                <a:solidFill>
                  <a:srgbClr val="000000"/>
                </a:solidFill>
                <a:latin typeface="Calibri"/>
                <a:ea typeface="Calibri"/>
                <a:cs typeface="Calibri"/>
                <a:sym typeface="Calibri"/>
              </a:rPr>
              <a:t>content unlocking</a:t>
            </a:r>
            <a:r>
              <a:rPr lang="nl-BE" sz="1100" b="0" i="0" u="none" strike="noStrike">
                <a:solidFill>
                  <a:srgbClr val="000000"/>
                </a:solidFill>
                <a:latin typeface="Calibri"/>
                <a:ea typeface="Calibri"/>
                <a:cs typeface="Calibri"/>
                <a:sym typeface="Calibri"/>
              </a:rPr>
              <a:t> component was used related to the levels. There are minimum points that a player needs to point to unlock levels and to access the set of questions. All three levels except the first one are locked. For example, Level 2 is unlocked if the player points at least 5 points out of 15 on Level 1. </a:t>
            </a:r>
            <a:endParaRPr sz="1100"/>
          </a:p>
          <a:p>
            <a:pPr marL="0" lvl="0" indent="0" algn="l" rtl="0">
              <a:lnSpc>
                <a:spcPct val="100000"/>
              </a:lnSpc>
              <a:spcBef>
                <a:spcPts val="0"/>
              </a:spcBef>
              <a:spcAft>
                <a:spcPts val="0"/>
              </a:spcAft>
              <a:buSzPts val="1400"/>
              <a:buNone/>
            </a:pPr>
            <a:r>
              <a:rPr lang="nl-BE" sz="1100" b="0" i="0" u="none" strike="noStrike">
                <a:solidFill>
                  <a:srgbClr val="000000"/>
                </a:solidFill>
                <a:latin typeface="Calibri"/>
                <a:ea typeface="Calibri"/>
                <a:cs typeface="Calibri"/>
                <a:sym typeface="Calibri"/>
              </a:rPr>
              <a:t>The </a:t>
            </a:r>
            <a:r>
              <a:rPr lang="nl-BE" sz="1100" b="1" i="0" u="none" strike="noStrike">
                <a:solidFill>
                  <a:srgbClr val="000000"/>
                </a:solidFill>
                <a:latin typeface="Calibri"/>
                <a:ea typeface="Calibri"/>
                <a:cs typeface="Calibri"/>
                <a:sym typeface="Calibri"/>
              </a:rPr>
              <a:t>leaderboard</a:t>
            </a:r>
            <a:r>
              <a:rPr lang="nl-BE" sz="1100" b="0" i="0" u="none" strike="noStrike">
                <a:solidFill>
                  <a:srgbClr val="000000"/>
                </a:solidFill>
                <a:latin typeface="Calibri"/>
                <a:ea typeface="Calibri"/>
                <a:cs typeface="Calibri"/>
                <a:sym typeface="Calibri"/>
              </a:rPr>
              <a:t> was updated instantly according to player points during the assessment process.</a:t>
            </a:r>
            <a:endParaRPr sz="1100"/>
          </a:p>
        </p:txBody>
      </p:sp>
      <p:sp>
        <p:nvSpPr>
          <p:cNvPr id="205" name="Google Shape;20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BE"/>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None/>
            </a:pPr>
            <a:r>
              <a:rPr lang="nl-BE" sz="1100" b="0" i="0" u="none" strike="noStrike">
                <a:solidFill>
                  <a:srgbClr val="000000"/>
                </a:solidFill>
                <a:latin typeface="Calibri"/>
                <a:ea typeface="Calibri"/>
                <a:cs typeface="Calibri"/>
                <a:sym typeface="Calibri"/>
              </a:rPr>
              <a:t>Three different types of </a:t>
            </a:r>
            <a:r>
              <a:rPr lang="nl-BE" sz="1100" b="1" i="0" u="none" strike="noStrike">
                <a:solidFill>
                  <a:srgbClr val="000000"/>
                </a:solidFill>
                <a:latin typeface="Calibri"/>
                <a:ea typeface="Calibri"/>
                <a:cs typeface="Calibri"/>
                <a:sym typeface="Calibri"/>
              </a:rPr>
              <a:t>virtual goods</a:t>
            </a:r>
            <a:r>
              <a:rPr lang="nl-BE" sz="1100" b="0" i="0" u="none" strike="noStrike">
                <a:solidFill>
                  <a:srgbClr val="000000"/>
                </a:solidFill>
                <a:latin typeface="Calibri"/>
                <a:ea typeface="Calibri"/>
                <a:cs typeface="Calibri"/>
                <a:sym typeface="Calibri"/>
              </a:rPr>
              <a:t> were used. The learners purchased </a:t>
            </a:r>
            <a:r>
              <a:rPr lang="nl-BE" sz="1100" b="0" i="1" u="none" strike="noStrike">
                <a:solidFill>
                  <a:srgbClr val="000000"/>
                </a:solidFill>
                <a:latin typeface="Calibri"/>
                <a:ea typeface="Calibri"/>
                <a:cs typeface="Calibri"/>
                <a:sym typeface="Calibri"/>
              </a:rPr>
              <a:t>bulbs </a:t>
            </a:r>
            <a:r>
              <a:rPr lang="nl-BE" sz="1100" b="0" i="0" u="none" strike="noStrike">
                <a:solidFill>
                  <a:srgbClr val="000000"/>
                </a:solidFill>
                <a:latin typeface="Calibri"/>
                <a:ea typeface="Calibri"/>
                <a:cs typeface="Calibri"/>
                <a:sym typeface="Calibri"/>
              </a:rPr>
              <a:t>(to get the opinion of a peer or the professor), </a:t>
            </a:r>
            <a:r>
              <a:rPr lang="nl-BE" sz="1100" b="0" i="1" u="none" strike="noStrike">
                <a:solidFill>
                  <a:srgbClr val="000000"/>
                </a:solidFill>
                <a:latin typeface="Calibri"/>
                <a:ea typeface="Calibri"/>
                <a:cs typeface="Calibri"/>
                <a:sym typeface="Calibri"/>
              </a:rPr>
              <a:t>puzzle pieces </a:t>
            </a:r>
            <a:r>
              <a:rPr lang="nl-BE" sz="1100" b="0" i="0" u="none" strike="noStrike">
                <a:solidFill>
                  <a:srgbClr val="000000"/>
                </a:solidFill>
                <a:latin typeface="Calibri"/>
                <a:ea typeface="Calibri"/>
                <a:cs typeface="Calibri"/>
                <a:sym typeface="Calibri"/>
              </a:rPr>
              <a:t>(to get the privilege of collaborating with others) and </a:t>
            </a:r>
            <a:r>
              <a:rPr lang="nl-BE" sz="1100" b="0" i="1" u="none" strike="noStrike">
                <a:solidFill>
                  <a:srgbClr val="000000"/>
                </a:solidFill>
                <a:latin typeface="Calibri"/>
                <a:ea typeface="Calibri"/>
                <a:cs typeface="Calibri"/>
                <a:sym typeface="Calibri"/>
              </a:rPr>
              <a:t>books </a:t>
            </a:r>
            <a:r>
              <a:rPr lang="nl-BE" sz="1100" b="0" i="0" u="none" strike="noStrike">
                <a:solidFill>
                  <a:srgbClr val="000000"/>
                </a:solidFill>
                <a:latin typeface="Calibri"/>
                <a:ea typeface="Calibri"/>
                <a:cs typeface="Calibri"/>
                <a:sym typeface="Calibri"/>
              </a:rPr>
              <a:t>(to consult course materials) in exchange for varying amounts of points.</a:t>
            </a:r>
            <a:endParaRPr sz="1100"/>
          </a:p>
          <a:p>
            <a:pPr marL="0" lvl="0" indent="0" algn="just" rtl="0">
              <a:lnSpc>
                <a:spcPct val="100000"/>
              </a:lnSpc>
              <a:spcBef>
                <a:spcPts val="0"/>
              </a:spcBef>
              <a:spcAft>
                <a:spcPts val="0"/>
              </a:spcAft>
              <a:buNone/>
            </a:pPr>
            <a:r>
              <a:rPr lang="nl-BE" sz="1100" b="0" i="0" u="none" strike="noStrike">
                <a:solidFill>
                  <a:srgbClr val="000000"/>
                </a:solidFill>
                <a:latin typeface="Calibri"/>
                <a:ea typeface="Calibri"/>
                <a:cs typeface="Calibri"/>
                <a:sym typeface="Calibri"/>
              </a:rPr>
              <a:t>Players earned </a:t>
            </a:r>
            <a:r>
              <a:rPr lang="nl-BE" sz="1100" b="1" i="0" u="none" strike="noStrike">
                <a:solidFill>
                  <a:srgbClr val="000000"/>
                </a:solidFill>
                <a:latin typeface="Calibri"/>
                <a:ea typeface="Calibri"/>
                <a:cs typeface="Calibri"/>
                <a:sym typeface="Calibri"/>
              </a:rPr>
              <a:t>points</a:t>
            </a:r>
            <a:r>
              <a:rPr lang="nl-BE" sz="1100" b="0" i="0" u="none" strike="noStrike">
                <a:solidFill>
                  <a:srgbClr val="000000"/>
                </a:solidFill>
                <a:latin typeface="Calibri"/>
                <a:ea typeface="Calibri"/>
                <a:cs typeface="Calibri"/>
                <a:sym typeface="Calibri"/>
              </a:rPr>
              <a:t> if their responses were correct. This component serves the mechanics of resource acquisition and feedback. </a:t>
            </a:r>
            <a:endParaRPr sz="1100" b="0" i="0" u="none" strike="noStrike">
              <a:solidFill>
                <a:srgbClr val="000000"/>
              </a:solidFill>
              <a:latin typeface="Noto Sans Symbols"/>
              <a:ea typeface="Noto Sans Symbols"/>
              <a:cs typeface="Noto Sans Symbols"/>
              <a:sym typeface="Noto Sans Symbols"/>
            </a:endParaRPr>
          </a:p>
          <a:p>
            <a:pPr marL="0" lvl="0" indent="0" algn="just" rtl="0">
              <a:lnSpc>
                <a:spcPct val="100000"/>
              </a:lnSpc>
              <a:spcBef>
                <a:spcPts val="0"/>
              </a:spcBef>
              <a:spcAft>
                <a:spcPts val="0"/>
              </a:spcAft>
              <a:buNone/>
            </a:pPr>
            <a:r>
              <a:rPr lang="nl-BE" sz="1100" b="0" i="0" u="none" strike="noStrike">
                <a:solidFill>
                  <a:srgbClr val="000000"/>
                </a:solidFill>
                <a:latin typeface="Calibri"/>
                <a:ea typeface="Calibri"/>
                <a:cs typeface="Calibri"/>
                <a:sym typeface="Calibri"/>
              </a:rPr>
              <a:t>These are the groups that cooperate to accomplish a common objective in the game. In this design, the players who purchased puzzle pieces got the opportunity to answer questions in </a:t>
            </a:r>
            <a:r>
              <a:rPr lang="nl-BE" sz="1100" b="1" i="0" u="none" strike="noStrike">
                <a:solidFill>
                  <a:srgbClr val="000000"/>
                </a:solidFill>
                <a:latin typeface="Calibri"/>
                <a:ea typeface="Calibri"/>
                <a:cs typeface="Calibri"/>
                <a:sym typeface="Calibri"/>
              </a:rPr>
              <a:t>teams</a:t>
            </a:r>
            <a:r>
              <a:rPr lang="nl-BE" sz="1100" b="0" i="0" u="none" strike="noStrike">
                <a:solidFill>
                  <a:srgbClr val="000000"/>
                </a:solidFill>
                <a:latin typeface="Calibri"/>
                <a:ea typeface="Calibri"/>
                <a:cs typeface="Calibri"/>
                <a:sym typeface="Calibri"/>
              </a:rPr>
              <a:t> that they formed. </a:t>
            </a:r>
            <a:endParaRPr sz="1100" b="0" i="0" u="none" strike="noStrike">
              <a:solidFill>
                <a:srgbClr val="000000"/>
              </a:solidFill>
              <a:latin typeface="Noto Sans Symbols"/>
              <a:ea typeface="Noto Sans Symbols"/>
              <a:cs typeface="Noto Sans Symbols"/>
              <a:sym typeface="Noto Sans Symbols"/>
            </a:endParaRPr>
          </a:p>
          <a:p>
            <a:pPr marL="0" lvl="0" indent="0" algn="just" rtl="0">
              <a:lnSpc>
                <a:spcPct val="100000"/>
              </a:lnSpc>
              <a:spcBef>
                <a:spcPts val="0"/>
              </a:spcBef>
              <a:spcAft>
                <a:spcPts val="0"/>
              </a:spcAft>
              <a:buNone/>
            </a:pPr>
            <a:r>
              <a:rPr lang="nl-BE" sz="1100" b="0" i="0" u="none" strike="noStrike">
                <a:solidFill>
                  <a:srgbClr val="000000"/>
                </a:solidFill>
                <a:latin typeface="Calibri"/>
                <a:ea typeface="Calibri"/>
                <a:cs typeface="Calibri"/>
                <a:sym typeface="Calibri"/>
              </a:rPr>
              <a:t>Badges have been used in two functions, both hourly badges and end-of-process badges. We gave out badges during the assessment and at its end. The student who got the fullest points was given the badge of </a:t>
            </a:r>
            <a:r>
              <a:rPr lang="nl-BE" sz="1100" b="0" i="1" u="none" strike="noStrike">
                <a:solidFill>
                  <a:srgbClr val="000000"/>
                </a:solidFill>
                <a:latin typeface="Calibri"/>
                <a:ea typeface="Calibri"/>
                <a:cs typeface="Calibri"/>
                <a:sym typeface="Calibri"/>
              </a:rPr>
              <a:t>the most hardworking player </a:t>
            </a:r>
            <a:r>
              <a:rPr lang="nl-BE" sz="1100" b="0" i="0" u="none" strike="noStrike">
                <a:solidFill>
                  <a:srgbClr val="000000"/>
                </a:solidFill>
                <a:latin typeface="Calibri"/>
                <a:ea typeface="Calibri"/>
                <a:cs typeface="Calibri"/>
                <a:sym typeface="Calibri"/>
              </a:rPr>
              <a:t>of the hour. The student who unlocked the most content was given the badge of </a:t>
            </a:r>
            <a:r>
              <a:rPr lang="nl-BE" sz="1100" b="0" i="1" u="none" strike="noStrike">
                <a:solidFill>
                  <a:srgbClr val="000000"/>
                </a:solidFill>
                <a:latin typeface="Calibri"/>
                <a:ea typeface="Calibri"/>
                <a:cs typeface="Calibri"/>
                <a:sym typeface="Calibri"/>
              </a:rPr>
              <a:t>the fastest player </a:t>
            </a:r>
            <a:r>
              <a:rPr lang="nl-BE" sz="1100" b="0" i="0" u="none" strike="noStrike">
                <a:solidFill>
                  <a:srgbClr val="000000"/>
                </a:solidFill>
                <a:latin typeface="Calibri"/>
                <a:ea typeface="Calibri"/>
                <a:cs typeface="Calibri"/>
                <a:sym typeface="Calibri"/>
              </a:rPr>
              <a:t>of the hour, and the student who got the highest point in an hour was given the badge of </a:t>
            </a:r>
            <a:r>
              <a:rPr lang="nl-BE" sz="1100" b="0" i="1" u="none" strike="noStrike">
                <a:solidFill>
                  <a:srgbClr val="000000"/>
                </a:solidFill>
                <a:latin typeface="Calibri"/>
                <a:ea typeface="Calibri"/>
                <a:cs typeface="Calibri"/>
                <a:sym typeface="Calibri"/>
              </a:rPr>
              <a:t>leader </a:t>
            </a:r>
            <a:r>
              <a:rPr lang="nl-BE" sz="1100" b="0" i="0" u="none" strike="noStrike">
                <a:solidFill>
                  <a:srgbClr val="000000"/>
                </a:solidFill>
                <a:latin typeface="Calibri"/>
                <a:ea typeface="Calibri"/>
                <a:cs typeface="Calibri"/>
                <a:sym typeface="Calibri"/>
              </a:rPr>
              <a:t>of the hour. At the end of the assessment, bronze, silver and gold badges were given according to the points.</a:t>
            </a:r>
            <a:endParaRPr sz="1100"/>
          </a:p>
        </p:txBody>
      </p:sp>
      <p:sp>
        <p:nvSpPr>
          <p:cNvPr id="217" name="Google Shape;21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BE"/>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2" name="Google Shape;21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293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nl-BE" sz="1100" b="0" i="0" u="none" strike="noStrike">
                <a:solidFill>
                  <a:srgbClr val="000000"/>
                </a:solidFill>
                <a:latin typeface="Calibri"/>
                <a:ea typeface="Calibri"/>
                <a:cs typeface="Calibri"/>
                <a:sym typeface="Calibri"/>
              </a:rPr>
              <a:t>Curriculums has four </a:t>
            </a:r>
            <a:r>
              <a:rPr lang="nl-BE" sz="1100">
                <a:solidFill>
                  <a:srgbClr val="000000"/>
                </a:solidFill>
              </a:rPr>
              <a:t>components</a:t>
            </a:r>
            <a:r>
              <a:rPr lang="nl-BE" sz="1100" b="0" i="0" u="none" strike="noStrike">
                <a:solidFill>
                  <a:srgbClr val="000000"/>
                </a:solidFill>
                <a:latin typeface="Calibri"/>
                <a:ea typeface="Calibri"/>
                <a:cs typeface="Calibri"/>
                <a:sym typeface="Calibri"/>
              </a:rPr>
              <a:t>: Aims, and objectives, Content, Instructional strategies, and Evaluation. While gamification won’t affect aims and content, it may benefit both teaching strategies and evaluation. In the previous sections, the examples of gamification were mostly related to </a:t>
            </a:r>
            <a:r>
              <a:rPr lang="nl-BE" sz="1100">
                <a:solidFill>
                  <a:srgbClr val="000000"/>
                </a:solidFill>
              </a:rPr>
              <a:t>teaching</a:t>
            </a:r>
            <a:r>
              <a:rPr lang="nl-BE" sz="1100" b="0" i="0" u="none" strike="noStrike">
                <a:solidFill>
                  <a:srgbClr val="000000"/>
                </a:solidFill>
                <a:latin typeface="Calibri"/>
                <a:ea typeface="Calibri"/>
                <a:cs typeface="Calibri"/>
                <a:sym typeface="Calibri"/>
              </a:rPr>
              <a:t> strategies. However in this module we’ll dwell on using gamification for assessment and evaluation. </a:t>
            </a:r>
            <a:endParaRPr sz="1100"/>
          </a:p>
          <a:p>
            <a:pPr marL="0" lvl="0" indent="0" algn="l" rtl="0">
              <a:lnSpc>
                <a:spcPct val="100000"/>
              </a:lnSpc>
              <a:spcBef>
                <a:spcPts val="800"/>
              </a:spcBef>
              <a:spcAft>
                <a:spcPts val="0"/>
              </a:spcAft>
              <a:buSzPts val="1400"/>
              <a:buNone/>
            </a:pPr>
            <a:endParaRPr sz="1100"/>
          </a:p>
        </p:txBody>
      </p:sp>
      <p:sp>
        <p:nvSpPr>
          <p:cNvPr id="105" name="Google Shape;10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BE"/>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BE" sz="1100" i="0" u="none" strike="noStrike">
                <a:solidFill>
                  <a:srgbClr val="000000"/>
                </a:solidFill>
              </a:rPr>
              <a:t>It should be kept in mind that the main goal of assessment is to support learning. Thus, learning should be central to assessment. For learning to take place in the assessment process, there needs to be a balance between assessment </a:t>
            </a:r>
            <a:r>
              <a:rPr lang="nl-BE" sz="1100" i="1" u="none" strike="noStrike">
                <a:solidFill>
                  <a:srgbClr val="000000"/>
                </a:solidFill>
              </a:rPr>
              <a:t>for </a:t>
            </a:r>
            <a:r>
              <a:rPr lang="nl-BE" sz="1100" i="0" u="none" strike="noStrike">
                <a:solidFill>
                  <a:srgbClr val="000000"/>
                </a:solidFill>
              </a:rPr>
              <a:t>learning and assessment </a:t>
            </a:r>
            <a:r>
              <a:rPr lang="nl-BE" sz="1100" i="1" u="none" strike="noStrike">
                <a:solidFill>
                  <a:srgbClr val="000000"/>
                </a:solidFill>
              </a:rPr>
              <a:t>of </a:t>
            </a:r>
            <a:r>
              <a:rPr lang="nl-BE" sz="1100" i="0" u="none" strike="noStrike">
                <a:solidFill>
                  <a:srgbClr val="000000"/>
                </a:solidFill>
              </a:rPr>
              <a:t>learning . For this reason, teaching should focus on assessment for learning, as much as on assessment of learning. However, it is known that, especially in high</a:t>
            </a:r>
            <a:r>
              <a:rPr lang="nl-BE" sz="1100">
                <a:solidFill>
                  <a:srgbClr val="000000"/>
                </a:solidFill>
              </a:rPr>
              <a:t> </a:t>
            </a:r>
            <a:r>
              <a:rPr lang="nl-BE" sz="1100" i="0" u="none" strike="noStrike">
                <a:solidFill>
                  <a:srgbClr val="000000"/>
                </a:solidFill>
              </a:rPr>
              <a:t>stake tests, assessment of learning is given too much weight, and that tests that deepen students’ anxiety barely support learning. In this context, it would not be wrong to say that gamification is a good tool to achieve the said balance. </a:t>
            </a:r>
            <a:endParaRPr sz="1100"/>
          </a:p>
        </p:txBody>
      </p:sp>
      <p:sp>
        <p:nvSpPr>
          <p:cNvPr id="131" name="Google Shape;131;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BE"/>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nl-BE" sz="1100" b="0" i="0" u="none" strike="noStrike">
                <a:solidFill>
                  <a:srgbClr val="000000"/>
                </a:solidFill>
                <a:latin typeface="Calibri"/>
                <a:ea typeface="Calibri"/>
                <a:cs typeface="Calibri"/>
                <a:sym typeface="Calibri"/>
              </a:rPr>
              <a:t>The replay function used in gamified assessment systems gives the learner the freedom to lose, the chance to learn from mistakes and then to discover new techniques. Test anxiety can be reduced via gamified assessment. Moreover, the gamification components such as levels and badges </a:t>
            </a:r>
            <a:r>
              <a:rPr lang="nl-BE" sz="110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provide</a:t>
            </a:r>
            <a:r>
              <a:rPr lang="nl-BE" sz="1100" b="0" i="0" u="none" strike="noStrike">
                <a:solidFill>
                  <a:srgbClr val="000000"/>
                </a:solidFill>
                <a:latin typeface="Calibri"/>
                <a:ea typeface="Calibri"/>
                <a:cs typeface="Calibri"/>
                <a:sym typeface="Calibri"/>
              </a:rPr>
              <a:t> feedback. It is known that feedback has a great impact on learning and achievement. </a:t>
            </a:r>
            <a:r>
              <a:rPr lang="nl-BE" sz="1100">
                <a:solidFill>
                  <a:srgbClr val="000000"/>
                </a:solidFill>
              </a:rPr>
              <a:t>Thus, gamification allows the implementation of formative assessment, which evaluates each step of the learning process, and summative assessment, which evaluates the outcome of learning.</a:t>
            </a:r>
            <a:endParaRPr sz="1100" b="0"/>
          </a:p>
          <a:p>
            <a:pPr marL="0" lvl="0" indent="0" algn="l" rtl="0">
              <a:lnSpc>
                <a:spcPct val="100000"/>
              </a:lnSpc>
              <a:spcBef>
                <a:spcPts val="800"/>
              </a:spcBef>
              <a:spcAft>
                <a:spcPts val="0"/>
              </a:spcAft>
              <a:buSzPts val="1400"/>
              <a:buNone/>
            </a:pPr>
            <a:br>
              <a:rPr lang="nl-BE" sz="1100"/>
            </a:br>
            <a:endParaRPr sz="1100"/>
          </a:p>
        </p:txBody>
      </p:sp>
      <p:sp>
        <p:nvSpPr>
          <p:cNvPr id="140" name="Google Shape;14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BE"/>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BE" sz="1100" b="0" i="0" u="none" strike="noStrike">
                <a:solidFill>
                  <a:srgbClr val="000000"/>
                </a:solidFill>
                <a:latin typeface="Calibri"/>
                <a:ea typeface="Calibri"/>
                <a:cs typeface="Calibri"/>
                <a:sym typeface="Calibri"/>
              </a:rPr>
              <a:t>As explained in the gamified tools module, it is possible to implement gamified assessment with digital tools, non</a:t>
            </a:r>
            <a:r>
              <a:rPr lang="nl-BE" sz="1100">
                <a:solidFill>
                  <a:srgbClr val="000000"/>
                </a:solidFill>
              </a:rPr>
              <a:t> </a:t>
            </a:r>
            <a:r>
              <a:rPr lang="nl-BE" sz="1100" b="0" i="0" u="none" strike="noStrike">
                <a:solidFill>
                  <a:srgbClr val="000000"/>
                </a:solidFill>
                <a:latin typeface="Calibri"/>
                <a:ea typeface="Calibri"/>
                <a:cs typeface="Calibri"/>
                <a:sym typeface="Calibri"/>
              </a:rPr>
              <a:t>digital tools, or hybrid methods. Some of the digital tools that enable gamified assessment are Kahoot and Quizizz. </a:t>
            </a:r>
            <a:endParaRPr sz="1100"/>
          </a:p>
        </p:txBody>
      </p:sp>
      <p:sp>
        <p:nvSpPr>
          <p:cNvPr id="149" name="Google Shape;14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BE"/>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BE" sz="1100" b="1" i="0" u="none" strike="noStrike">
                <a:solidFill>
                  <a:srgbClr val="000000"/>
                </a:solidFill>
                <a:latin typeface="Calibri"/>
                <a:ea typeface="Calibri"/>
                <a:cs typeface="Calibri"/>
                <a:sym typeface="Calibri"/>
              </a:rPr>
              <a:t>Kahoot</a:t>
            </a:r>
            <a:r>
              <a:rPr lang="nl-BE" sz="1100" b="0" i="0" u="none" strike="noStrike">
                <a:solidFill>
                  <a:srgbClr val="000000"/>
                </a:solidFill>
                <a:latin typeface="Calibri"/>
                <a:ea typeface="Calibri"/>
                <a:cs typeface="Calibri"/>
                <a:sym typeface="Calibri"/>
              </a:rPr>
              <a:t> is an assessment tool that includes game components: points, and leaderboard. It is a tool where multiple choice questions can be asked with materials in different modalities such as video, picture, shape. In Kahoot, students earn points according to their correct or incorrect answer to the question and their answering speed. Whoever gives the correct and fastest answer gets the highest point.</a:t>
            </a:r>
            <a:endParaRPr sz="1100"/>
          </a:p>
        </p:txBody>
      </p:sp>
      <p:sp>
        <p:nvSpPr>
          <p:cNvPr id="158" name="Google Shape;15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BE"/>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nl-BE" sz="1100" b="0" i="0" u="none" strike="noStrike">
                <a:solidFill>
                  <a:srgbClr val="000000"/>
                </a:solidFill>
                <a:latin typeface="Calibri"/>
                <a:ea typeface="Calibri"/>
                <a:cs typeface="Calibri"/>
                <a:sym typeface="Calibri"/>
              </a:rPr>
              <a:t>After each question, the leaderboard is updated and the names of the top five students with the highest point are displayed on the common screen. When the assessment is over, the top three students according to the points obtained from the whole process are ranked on the leaderboard. At the end of the assessment, the teacher can see which student answered which question and how. The hardest or easiest question is also included in the report at the end of the assessment. </a:t>
            </a:r>
            <a:r>
              <a:rPr lang="nl-BE" sz="11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In Kahoot students could compete as teams also. </a:t>
            </a:r>
            <a:br>
              <a:rPr lang="nl-BE" sz="1100"/>
            </a:br>
            <a:endParaRPr sz="1100"/>
          </a:p>
        </p:txBody>
      </p:sp>
      <p:sp>
        <p:nvSpPr>
          <p:cNvPr id="166" name="Google Shape;16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BE"/>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BE" sz="1100" b="1" i="0" u="none" strike="noStrike">
                <a:solidFill>
                  <a:srgbClr val="000000"/>
                </a:solidFill>
                <a:latin typeface="Calibri"/>
                <a:ea typeface="Calibri"/>
                <a:cs typeface="Calibri"/>
                <a:sym typeface="Calibri"/>
              </a:rPr>
              <a:t>Quizizz </a:t>
            </a:r>
            <a:r>
              <a:rPr lang="nl-BE" sz="1100" b="0" i="0" u="none" strike="noStrike">
                <a:solidFill>
                  <a:srgbClr val="000000"/>
                </a:solidFill>
                <a:latin typeface="Calibri"/>
                <a:ea typeface="Calibri"/>
                <a:cs typeface="Calibri"/>
                <a:sym typeface="Calibri"/>
              </a:rPr>
              <a:t>is a gamified assessment tool available to students, teachers, and parents. With this tool, it is possible to create our own quizzes or apply previously prepared quizzes to learners. Questions can also be presented in this tool in different modalities such as pictures and videos. Learners can answer quizzes in two different modes, either at their own pace or at the pace determined by the instructor. As in Kahoot, two types of leaderboards are used, which are updated during the quiz and show the points at the end of the quiz. In this tool, </a:t>
            </a:r>
            <a:r>
              <a:rPr lang="nl-BE" sz="1100" b="0" i="0" u="none" strike="noStrike">
                <a:solidFill>
                  <a:srgbClr val="0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who gets the highest point and who gets the lowest point is reported in detail.</a:t>
            </a:r>
            <a:endParaRPr sz="1100"/>
          </a:p>
        </p:txBody>
      </p:sp>
      <p:sp>
        <p:nvSpPr>
          <p:cNvPr id="173" name="Google Shape;17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BE"/>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nl-BE" sz="1100" strike="noStrike">
                <a:solidFill>
                  <a:srgbClr val="000000"/>
                </a:solidFill>
              </a:rPr>
              <a:t>Kocadere and </a:t>
            </a:r>
            <a:r>
              <a:rPr lang="nl-BE" sz="1100">
                <a:solidFill>
                  <a:srgbClr val="000000"/>
                </a:solidFill>
              </a:rPr>
              <a:t>C</a:t>
            </a:r>
            <a:r>
              <a:rPr lang="nl-BE" sz="1100" strike="noStrike">
                <a:solidFill>
                  <a:srgbClr val="000000"/>
                </a:solidFill>
              </a:rPr>
              <a:t>a</a:t>
            </a:r>
            <a:r>
              <a:rPr lang="nl-BE" sz="1100">
                <a:solidFill>
                  <a:srgbClr val="000000"/>
                </a:solidFill>
              </a:rPr>
              <a:t>g</a:t>
            </a:r>
            <a:r>
              <a:rPr lang="nl-BE" sz="1100" strike="noStrike">
                <a:solidFill>
                  <a:srgbClr val="000000"/>
                </a:solidFill>
              </a:rPr>
              <a:t>lar applied gamified assessment with a hybrid method. The gamified assessment was carried out in a computer lab over four hours. All students were able to see the instantly updated non-digital game board, printed profile cards, and a leader board on the screen. The game board helped learners to see all the levels and the questions that these levels contained. The board also showed the minimum score for learners to advance to levels which were locked</a:t>
            </a:r>
            <a:r>
              <a:rPr lang="nl-BE" sz="1100">
                <a:solidFill>
                  <a:srgbClr val="000000"/>
                </a:solidFill>
              </a:rPr>
              <a:t>.</a:t>
            </a:r>
            <a:r>
              <a:rPr lang="nl-BE" sz="1100" strike="noStrike">
                <a:solidFill>
                  <a:srgbClr val="000000"/>
                </a:solidFill>
              </a:rPr>
              <a:t> The learners were informed about their progress </a:t>
            </a:r>
            <a:r>
              <a:rPr lang="nl-BE" sz="110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through</a:t>
            </a:r>
            <a:r>
              <a:rPr lang="nl-BE" sz="1100" strike="noStrike">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their </a:t>
            </a:r>
            <a:r>
              <a:rPr lang="nl-BE" sz="1100" strike="noStrike">
                <a:solidFill>
                  <a:srgbClr val="000000"/>
                </a:solidFill>
              </a:rPr>
              <a:t>profile cards. A profile card included information about the learner</a:t>
            </a:r>
            <a:r>
              <a:rPr lang="nl-BE" sz="1100">
                <a:solidFill>
                  <a:srgbClr val="000000"/>
                </a:solidFill>
              </a:rPr>
              <a:t>’s</a:t>
            </a:r>
            <a:r>
              <a:rPr lang="nl-BE" sz="1100" strike="noStrike">
                <a:solidFill>
                  <a:srgbClr val="000000"/>
                </a:solidFill>
              </a:rPr>
              <a:t> </a:t>
            </a:r>
            <a:r>
              <a:rPr lang="nl-BE" sz="1100" strike="noStrike">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avatar</a:t>
            </a:r>
            <a:r>
              <a:rPr lang="nl-BE" sz="1100" strike="noStrike">
                <a:solidFill>
                  <a:srgbClr val="000000"/>
                </a:solidFill>
              </a:rPr>
              <a:t>, points on each question, the virtual goods they purchased, badges they earned, and their </a:t>
            </a:r>
            <a:r>
              <a:rPr lang="nl-BE" sz="1100" strike="noStrike">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achievements</a:t>
            </a:r>
            <a:r>
              <a:rPr lang="nl-BE" sz="1100" strike="noStrike">
                <a:solidFill>
                  <a:srgbClr val="000000"/>
                </a:solidFill>
              </a:rPr>
              <a:t>. The responses given by players to the questions were </a:t>
            </a:r>
            <a:r>
              <a:rPr lang="nl-BE" sz="1100">
                <a:solidFill>
                  <a:srgbClr val="000000"/>
                </a:solidFill>
              </a:rPr>
              <a:t>graded</a:t>
            </a:r>
            <a:r>
              <a:rPr lang="nl-BE" sz="1100" strike="noStrike">
                <a:solidFill>
                  <a:srgbClr val="000000"/>
                </a:solidFill>
              </a:rPr>
              <a:t> instantly, and thus, the learners could see their point at the end of each question. Each learner was given the chance to replay each question. By using their virtual goods, they were able to respond to the question again by consulting the course materials, asking each other or the professor, collaborating or simply rethinking their response on their own.</a:t>
            </a:r>
            <a:endParaRPr sz="1100"/>
          </a:p>
        </p:txBody>
      </p:sp>
      <p:sp>
        <p:nvSpPr>
          <p:cNvPr id="181" name="Google Shape;18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nl-BE"/>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Leeg" type="blank">
  <p:cSld name="BLANK">
    <p:spTree>
      <p:nvGrpSpPr>
        <p:cNvPr id="1" name="Shape 41"/>
        <p:cNvGrpSpPr/>
        <p:nvPr/>
      </p:nvGrpSpPr>
      <p:grpSpPr>
        <a:xfrm>
          <a:off x="0" y="0"/>
          <a:ext cx="0" cy="0"/>
          <a:chOff x="0" y="0"/>
          <a:chExt cx="0" cy="0"/>
        </a:xfrm>
      </p:grpSpPr>
      <p:sp>
        <p:nvSpPr>
          <p:cNvPr id="42" name="Google Shape;4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nl-B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 en object" type="obj">
  <p:cSld name="OBJECT">
    <p:spTree>
      <p:nvGrpSpPr>
        <p:cNvPr id="1" name="Shape 45"/>
        <p:cNvGrpSpPr/>
        <p:nvPr/>
      </p:nvGrpSpPr>
      <p:grpSpPr>
        <a:xfrm>
          <a:off x="0" y="0"/>
          <a:ext cx="0" cy="0"/>
          <a:chOff x="0" y="0"/>
          <a:chExt cx="0" cy="0"/>
        </a:xfrm>
      </p:grpSpPr>
      <p:sp>
        <p:nvSpPr>
          <p:cNvPr id="46" name="Google Shape;46;p19"/>
          <p:cNvSpPr/>
          <p:nvPr/>
        </p:nvSpPr>
        <p:spPr>
          <a:xfrm>
            <a:off x="-1" y="0"/>
            <a:ext cx="12192001" cy="139849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47" name="Google Shape;47;p19"/>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4400"/>
              <a:buFont typeface="Candara"/>
              <a:buNone/>
              <a:defRPr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9"/>
          <p:cNvSpPr txBox="1">
            <a:spLocks noGrp="1"/>
          </p:cNvSpPr>
          <p:nvPr>
            <p:ph type="body" idx="1"/>
          </p:nvPr>
        </p:nvSpPr>
        <p:spPr>
          <a:xfrm>
            <a:off x="775447" y="1911551"/>
            <a:ext cx="10515600" cy="392613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150000"/>
              </a:lnSpc>
              <a:spcBef>
                <a:spcPts val="500"/>
              </a:spcBef>
              <a:spcAft>
                <a:spcPts val="0"/>
              </a:spcAft>
              <a:buSzPts val="1800"/>
              <a:buChar char="▸"/>
              <a:defRPr/>
            </a:lvl2pPr>
            <a:lvl3pPr marL="1371600" lvl="2" indent="-355600" algn="l">
              <a:lnSpc>
                <a:spcPct val="90000"/>
              </a:lnSpc>
              <a:spcBef>
                <a:spcPts val="500"/>
              </a:spcBef>
              <a:spcAft>
                <a:spcPts val="0"/>
              </a:spcAft>
              <a:buClr>
                <a:schemeClr val="dk2"/>
              </a:buClr>
              <a:buSzPts val="2000"/>
              <a:buChar char="•"/>
              <a:defRPr b="0" i="0">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nl-BE"/>
              <a:t>‹#›</a:t>
            </a:fld>
            <a:endParaRPr/>
          </a:p>
        </p:txBody>
      </p:sp>
      <p:pic>
        <p:nvPicPr>
          <p:cNvPr id="52" name="Google Shape;52;p19" descr="Afbeelding met tekst, koningin, vectorafbeeldingen&#10;&#10;Automatisch gegenereerde beschrijving"/>
          <p:cNvPicPr preferRelativeResize="0"/>
          <p:nvPr/>
        </p:nvPicPr>
        <p:blipFill rotWithShape="1">
          <a:blip r:embed="rId2">
            <a:alphaModFix amt="64000"/>
          </a:blip>
          <a:srcRect/>
          <a:stretch/>
        </p:blipFill>
        <p:spPr>
          <a:xfrm rot="-690911">
            <a:off x="9070650" y="4339480"/>
            <a:ext cx="2786698" cy="24955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Alleen titel">
  <p:cSld name="2_Alleen titel">
    <p:spTree>
      <p:nvGrpSpPr>
        <p:cNvPr id="1" name="Shape 53"/>
        <p:cNvGrpSpPr/>
        <p:nvPr/>
      </p:nvGrpSpPr>
      <p:grpSpPr>
        <a:xfrm>
          <a:off x="0" y="0"/>
          <a:ext cx="0" cy="0"/>
          <a:chOff x="0" y="0"/>
          <a:chExt cx="0" cy="0"/>
        </a:xfrm>
      </p:grpSpPr>
      <p:sp>
        <p:nvSpPr>
          <p:cNvPr id="54" name="Google Shape;54;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0"/>
          <p:cNvSpPr/>
          <p:nvPr/>
        </p:nvSpPr>
        <p:spPr>
          <a:xfrm>
            <a:off x="0" y="5818094"/>
            <a:ext cx="8341042" cy="110265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57" name="Google Shape;57;p20"/>
          <p:cNvSpPr/>
          <p:nvPr/>
        </p:nvSpPr>
        <p:spPr>
          <a:xfrm>
            <a:off x="487785" y="1261298"/>
            <a:ext cx="7880360" cy="5659455"/>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58" name="Google Shape;58;p20"/>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Candara"/>
              <a:buNone/>
              <a:defRPr sz="32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0"/>
          <p:cNvSpPr txBox="1">
            <a:spLocks noGrp="1"/>
          </p:cNvSpPr>
          <p:nvPr>
            <p:ph type="body" idx="1"/>
          </p:nvPr>
        </p:nvSpPr>
        <p:spPr>
          <a:xfrm>
            <a:off x="1003610" y="1639229"/>
            <a:ext cx="6902532" cy="410730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lt1"/>
              </a:buClr>
              <a:buSzPts val="2800"/>
              <a:buChar char="●"/>
              <a:defRPr>
                <a:solidFill>
                  <a:schemeClr val="lt1"/>
                </a:solidFill>
              </a:defRPr>
            </a:lvl1pPr>
            <a:lvl2pPr marL="914400" lvl="1" indent="-381000" algn="l">
              <a:lnSpc>
                <a:spcPct val="15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b="0" i="0">
                <a:solidFill>
                  <a:schemeClr val="lt1"/>
                </a:solidFill>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0" name="Google Shape;60;p20"/>
          <p:cNvPicPr preferRelativeResize="0"/>
          <p:nvPr/>
        </p:nvPicPr>
        <p:blipFill rotWithShape="1">
          <a:blip r:embed="rId2">
            <a:alphaModFix/>
          </a:blip>
          <a:srcRect/>
          <a:stretch/>
        </p:blipFill>
        <p:spPr>
          <a:xfrm rot="-4917142">
            <a:off x="6873817" y="234624"/>
            <a:ext cx="1179015" cy="1606195"/>
          </a:xfrm>
          <a:prstGeom prst="rect">
            <a:avLst/>
          </a:prstGeom>
          <a:noFill/>
          <a:ln>
            <a:noFill/>
          </a:ln>
        </p:spPr>
      </p:pic>
      <p:pic>
        <p:nvPicPr>
          <p:cNvPr id="61" name="Google Shape;61;p20" descr="Afbeelding met logo&#10;&#10;Automatisch gegenereerde beschrijving"/>
          <p:cNvPicPr preferRelativeResize="0"/>
          <p:nvPr/>
        </p:nvPicPr>
        <p:blipFill rotWithShape="1">
          <a:blip r:embed="rId3">
            <a:alphaModFix/>
          </a:blip>
          <a:srcRect/>
          <a:stretch/>
        </p:blipFill>
        <p:spPr>
          <a:xfrm rot="-3097133">
            <a:off x="10335156" y="6040380"/>
            <a:ext cx="659677" cy="681095"/>
          </a:xfrm>
          <a:prstGeom prst="rect">
            <a:avLst/>
          </a:prstGeom>
          <a:noFill/>
          <a:ln>
            <a:noFill/>
          </a:ln>
          <a:effectLst>
            <a:outerShdw blurRad="50800" dist="38100" dir="2700000" algn="tl" rotWithShape="0">
              <a:srgbClr val="000000">
                <a:alpha val="40000"/>
              </a:srgbClr>
            </a:outerShdw>
          </a:effectLst>
        </p:spPr>
      </p:pic>
      <p:pic>
        <p:nvPicPr>
          <p:cNvPr id="62" name="Google Shape;62;p20"/>
          <p:cNvPicPr preferRelativeResize="0"/>
          <p:nvPr/>
        </p:nvPicPr>
        <p:blipFill rotWithShape="1">
          <a:blip r:embed="rId4">
            <a:alphaModFix/>
          </a:blip>
          <a:srcRect/>
          <a:stretch/>
        </p:blipFill>
        <p:spPr>
          <a:xfrm rot="5238128">
            <a:off x="11023512" y="6136464"/>
            <a:ext cx="488925" cy="48892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Alleen titel">
  <p:cSld name="1_Alleen titel">
    <p:spTree>
      <p:nvGrpSpPr>
        <p:cNvPr id="1" name="Shape 63"/>
        <p:cNvGrpSpPr/>
        <p:nvPr/>
      </p:nvGrpSpPr>
      <p:grpSpPr>
        <a:xfrm>
          <a:off x="0" y="0"/>
          <a:ext cx="0" cy="0"/>
          <a:chOff x="0" y="0"/>
          <a:chExt cx="0" cy="0"/>
        </a:xfrm>
      </p:grpSpPr>
      <p:sp>
        <p:nvSpPr>
          <p:cNvPr id="64" name="Google Shape;64;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nl-BE"/>
              <a:t>‹#›</a:t>
            </a:fld>
            <a:endParaRPr/>
          </a:p>
        </p:txBody>
      </p:sp>
      <p:sp>
        <p:nvSpPr>
          <p:cNvPr id="67" name="Google Shape;67;p21"/>
          <p:cNvSpPr/>
          <p:nvPr/>
        </p:nvSpPr>
        <p:spPr>
          <a:xfrm>
            <a:off x="-141514" y="6320445"/>
            <a:ext cx="12333514" cy="57706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68" name="Google Shape;68;p21"/>
          <p:cNvSpPr/>
          <p:nvPr/>
        </p:nvSpPr>
        <p:spPr>
          <a:xfrm>
            <a:off x="-141514" y="0"/>
            <a:ext cx="3399064" cy="689751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69" name="Google Shape;69;p21"/>
          <p:cNvSpPr txBox="1">
            <a:spLocks noGrp="1"/>
          </p:cNvSpPr>
          <p:nvPr>
            <p:ph type="title"/>
          </p:nvPr>
        </p:nvSpPr>
        <p:spPr>
          <a:xfrm>
            <a:off x="65190" y="136525"/>
            <a:ext cx="2985655"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200"/>
              <a:buFont typeface="Candara"/>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1"/>
          <p:cNvSpPr txBox="1">
            <a:spLocks noGrp="1"/>
          </p:cNvSpPr>
          <p:nvPr>
            <p:ph type="body" idx="1"/>
          </p:nvPr>
        </p:nvSpPr>
        <p:spPr>
          <a:xfrm>
            <a:off x="4125686" y="1531916"/>
            <a:ext cx="7300604" cy="437282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150000"/>
              </a:lnSpc>
              <a:spcBef>
                <a:spcPts val="500"/>
              </a:spcBef>
              <a:spcAft>
                <a:spcPts val="0"/>
              </a:spcAft>
              <a:buSzPts val="1800"/>
              <a:buChar char="▸"/>
              <a:defRPr/>
            </a:lvl2pPr>
            <a:lvl3pPr marL="1371600" lvl="2" indent="-355600" algn="l">
              <a:lnSpc>
                <a:spcPct val="90000"/>
              </a:lnSpc>
              <a:spcBef>
                <a:spcPts val="500"/>
              </a:spcBef>
              <a:spcAft>
                <a:spcPts val="0"/>
              </a:spcAft>
              <a:buClr>
                <a:schemeClr val="dk2"/>
              </a:buClr>
              <a:buSzPts val="2000"/>
              <a:buChar char="•"/>
              <a:defRPr b="0" i="0">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1" name="Google Shape;71;p21" descr="Afbeelding met pijl&#10;&#10;Automatisch gegenereerde beschrijving"/>
          <p:cNvPicPr preferRelativeResize="0"/>
          <p:nvPr/>
        </p:nvPicPr>
        <p:blipFill rotWithShape="1">
          <a:blip r:embed="rId2">
            <a:alphaModFix/>
          </a:blip>
          <a:srcRect/>
          <a:stretch/>
        </p:blipFill>
        <p:spPr>
          <a:xfrm rot="-1167885">
            <a:off x="10215381" y="5440062"/>
            <a:ext cx="1796627" cy="179662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lleen titel" type="titleOnly">
  <p:cSld name="TITLE_ONLY">
    <p:spTree>
      <p:nvGrpSpPr>
        <p:cNvPr id="1" name="Shape 82"/>
        <p:cNvGrpSpPr/>
        <p:nvPr/>
      </p:nvGrpSpPr>
      <p:grpSpPr>
        <a:xfrm>
          <a:off x="0" y="0"/>
          <a:ext cx="0" cy="0"/>
          <a:chOff x="0" y="0"/>
          <a:chExt cx="0" cy="0"/>
        </a:xfrm>
      </p:grpSpPr>
      <p:sp>
        <p:nvSpPr>
          <p:cNvPr id="83" name="Google Shape;83;p24"/>
          <p:cNvSpPr txBox="1">
            <a:spLocks noGrp="1"/>
          </p:cNvSpPr>
          <p:nvPr>
            <p:ph type="title"/>
          </p:nvPr>
        </p:nvSpPr>
        <p:spPr>
          <a:xfrm>
            <a:off x="838200" y="702730"/>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nl-B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3000">
              <a:srgbClr val="C2F5EC"/>
            </a:gs>
            <a:gs pos="0">
              <a:srgbClr val="FFFFFF"/>
            </a:gs>
            <a:gs pos="50000">
              <a:srgbClr val="EAFFFB"/>
            </a:gs>
            <a:gs pos="100000">
              <a:srgbClr val="51D8C0"/>
            </a:gs>
          </a:gsLst>
          <a:lin ang="5400000" scaled="0"/>
          <a:tileRect/>
        </a:gradFill>
        <a:effectLst/>
      </p:bgPr>
    </p:bg>
    <p:spTree>
      <p:nvGrpSpPr>
        <p:cNvPr id="1" name="Shape 9"/>
        <p:cNvGrpSpPr/>
        <p:nvPr/>
      </p:nvGrpSpPr>
      <p:grpSpPr>
        <a:xfrm>
          <a:off x="0" y="0"/>
          <a:ext cx="0" cy="0"/>
          <a:chOff x="0" y="0"/>
          <a:chExt cx="0" cy="0"/>
        </a:xfrm>
      </p:grpSpPr>
      <p:sp>
        <p:nvSpPr>
          <p:cNvPr id="10" name="Google Shape;10;p16"/>
          <p:cNvSpPr txBox="1">
            <a:spLocks noGrp="1"/>
          </p:cNvSpPr>
          <p:nvPr>
            <p:ph type="title"/>
          </p:nvPr>
        </p:nvSpPr>
        <p:spPr>
          <a:xfrm>
            <a:off x="838200" y="702730"/>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4400"/>
              <a:buFont typeface="Candara"/>
              <a:buNone/>
              <a:defRPr sz="4400" b="1" i="0" u="none" strike="noStrike" cap="none">
                <a:solidFill>
                  <a:schemeClr val="accent5"/>
                </a:solidFill>
                <a:latin typeface="Candara"/>
                <a:ea typeface="Candara"/>
                <a:cs typeface="Candara"/>
                <a:sym typeface="Candar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6"/>
          <p:cNvSpPr txBox="1">
            <a:spLocks noGrp="1"/>
          </p:cNvSpPr>
          <p:nvPr>
            <p:ph type="body" idx="1"/>
          </p:nvPr>
        </p:nvSpPr>
        <p:spPr>
          <a:xfrm>
            <a:off x="838200" y="2180493"/>
            <a:ext cx="10515600" cy="3926132"/>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2"/>
              </a:buClr>
              <a:buSzPts val="2800"/>
              <a:buFont typeface="Arial"/>
              <a:buChar char="●"/>
              <a:defRPr sz="2800" b="0" i="0" u="none" strike="noStrike" cap="none">
                <a:solidFill>
                  <a:schemeClr val="dk2"/>
                </a:solidFill>
                <a:latin typeface="Open Sans"/>
                <a:ea typeface="Open Sans"/>
                <a:cs typeface="Open Sans"/>
                <a:sym typeface="Open Sans"/>
              </a:defRPr>
            </a:lvl1pPr>
            <a:lvl2pPr marL="914400" marR="0" lvl="1" indent="-381000" algn="l" rtl="0">
              <a:lnSpc>
                <a:spcPct val="150000"/>
              </a:lnSpc>
              <a:spcBef>
                <a:spcPts val="500"/>
              </a:spcBef>
              <a:spcAft>
                <a:spcPts val="0"/>
              </a:spcAft>
              <a:buClr>
                <a:schemeClr val="dk2"/>
              </a:buClr>
              <a:buSzPts val="2400"/>
              <a:buFont typeface="Arial"/>
              <a:buChar char="▸"/>
              <a:defRPr sz="2400" b="0" i="0" u="none" strike="noStrike" cap="none">
                <a:solidFill>
                  <a:schemeClr val="dk2"/>
                </a:solidFill>
                <a:latin typeface="Open Sans"/>
                <a:ea typeface="Open Sans"/>
                <a:cs typeface="Open Sans"/>
                <a:sym typeface="Open Sans"/>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Candara"/>
                <a:ea typeface="Candara"/>
                <a:cs typeface="Candara"/>
                <a:sym typeface="Candara"/>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Candara"/>
                <a:ea typeface="Candara"/>
                <a:cs typeface="Candara"/>
                <a:sym typeface="Candara"/>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Candara"/>
                <a:ea typeface="Candara"/>
                <a:cs typeface="Candara"/>
                <a:sym typeface="Candar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9pPr>
          </a:lstStyle>
          <a:p>
            <a:endParaRPr/>
          </a:p>
        </p:txBody>
      </p:sp>
      <p:sp>
        <p:nvSpPr>
          <p:cNvPr id="12" name="Google Shape;1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ndara"/>
                <a:ea typeface="Candara"/>
                <a:cs typeface="Candara"/>
                <a:sym typeface="Candar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9pPr>
          </a:lstStyle>
          <a:p>
            <a:endParaRPr/>
          </a:p>
        </p:txBody>
      </p:sp>
      <p:sp>
        <p:nvSpPr>
          <p:cNvPr id="13" name="Google Shape;1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ndara"/>
                <a:ea typeface="Candara"/>
                <a:cs typeface="Candara"/>
                <a:sym typeface="Candar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9pPr>
          </a:lstStyle>
          <a:p>
            <a:endParaRPr/>
          </a:p>
        </p:txBody>
      </p:sp>
      <p:sp>
        <p:nvSpPr>
          <p:cNvPr id="14" name="Google Shape;1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nl-BE"/>
              <a:t>‹#›</a:t>
            </a:fld>
            <a:endParaRPr/>
          </a:p>
        </p:txBody>
      </p:sp>
      <p:pic>
        <p:nvPicPr>
          <p:cNvPr id="15" name="Google Shape;15;p16"/>
          <p:cNvPicPr preferRelativeResize="0"/>
          <p:nvPr/>
        </p:nvPicPr>
        <p:blipFill rotWithShape="1">
          <a:blip r:embed="rId7">
            <a:alphaModFix/>
          </a:blip>
          <a:srcRect/>
          <a:stretch/>
        </p:blipFill>
        <p:spPr>
          <a:xfrm>
            <a:off x="0" y="5241471"/>
            <a:ext cx="12192000" cy="1655285"/>
          </a:xfrm>
          <a:prstGeom prst="rect">
            <a:avLst/>
          </a:prstGeom>
          <a:noFill/>
          <a:ln>
            <a:noFill/>
          </a:ln>
        </p:spPr>
      </p:pic>
      <p:pic>
        <p:nvPicPr>
          <p:cNvPr id="16" name="Google Shape;16;p16"/>
          <p:cNvPicPr preferRelativeResize="0"/>
          <p:nvPr/>
        </p:nvPicPr>
        <p:blipFill rotWithShape="1">
          <a:blip r:embed="rId8">
            <a:alphaModFix/>
          </a:blip>
          <a:srcRect/>
          <a:stretch/>
        </p:blipFill>
        <p:spPr>
          <a:xfrm>
            <a:off x="-9525" y="0"/>
            <a:ext cx="12219244" cy="140017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6"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jpg"/><Relationship Id="rId9" Type="http://schemas.openxmlformats.org/officeDocument/2006/relationships/image" Target="../media/image14.jp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30.png"/><Relationship Id="rId3" Type="http://schemas.openxmlformats.org/officeDocument/2006/relationships/image" Target="../media/image9.jpg"/><Relationship Id="rId7" Type="http://schemas.openxmlformats.org/officeDocument/2006/relationships/image" Target="../media/image13.png"/><Relationship Id="rId12"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hyperlink" Target="https://creativecommons.org/licenses/by-nc/4.0/legalcode.en" TargetMode="External"/><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pSp>
        <p:nvGrpSpPr>
          <p:cNvPr id="84" name="Google Shape;84;p1"/>
          <p:cNvGrpSpPr/>
          <p:nvPr/>
        </p:nvGrpSpPr>
        <p:grpSpPr>
          <a:xfrm>
            <a:off x="1096463" y="5972911"/>
            <a:ext cx="11988107" cy="2714279"/>
            <a:chOff x="0" y="-9525"/>
            <a:chExt cx="5559109" cy="1258662"/>
          </a:xfrm>
        </p:grpSpPr>
        <p:sp>
          <p:nvSpPr>
            <p:cNvPr id="85" name="Google Shape;85;p1"/>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86" name="Google Shape;86;p1"/>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grpSp>
        <p:nvGrpSpPr>
          <p:cNvPr id="87" name="Google Shape;87;p1"/>
          <p:cNvGrpSpPr/>
          <p:nvPr/>
        </p:nvGrpSpPr>
        <p:grpSpPr>
          <a:xfrm>
            <a:off x="-316192" y="3369733"/>
            <a:ext cx="11988107" cy="2354406"/>
            <a:chOff x="0" y="-9525"/>
            <a:chExt cx="5559109" cy="1091782"/>
          </a:xfrm>
        </p:grpSpPr>
        <p:sp>
          <p:nvSpPr>
            <p:cNvPr id="88" name="Google Shape;88;p1"/>
            <p:cNvSpPr/>
            <p:nvPr/>
          </p:nvSpPr>
          <p:spPr>
            <a:xfrm>
              <a:off x="0" y="0"/>
              <a:ext cx="5559109" cy="1082257"/>
            </a:xfrm>
            <a:custGeom>
              <a:avLst/>
              <a:gdLst/>
              <a:ahLst/>
              <a:cxnLst/>
              <a:rect l="l" t="t" r="r" b="b"/>
              <a:pathLst>
                <a:path w="5559109" h="1082257" extrusionOk="0">
                  <a:moveTo>
                    <a:pt x="15499" y="0"/>
                  </a:moveTo>
                  <a:lnTo>
                    <a:pt x="5543610" y="0"/>
                  </a:lnTo>
                  <a:cubicBezTo>
                    <a:pt x="5547721" y="0"/>
                    <a:pt x="5551663" y="1633"/>
                    <a:pt x="5554569" y="4540"/>
                  </a:cubicBezTo>
                  <a:cubicBezTo>
                    <a:pt x="5557476" y="7446"/>
                    <a:pt x="5559109" y="11389"/>
                    <a:pt x="5559109" y="15499"/>
                  </a:cubicBezTo>
                  <a:lnTo>
                    <a:pt x="5559109" y="1066758"/>
                  </a:lnTo>
                  <a:cubicBezTo>
                    <a:pt x="5559109" y="1070868"/>
                    <a:pt x="5557476" y="1074811"/>
                    <a:pt x="5554569" y="1077717"/>
                  </a:cubicBezTo>
                  <a:cubicBezTo>
                    <a:pt x="5551663" y="1080624"/>
                    <a:pt x="5547721" y="1082257"/>
                    <a:pt x="5543610" y="1082257"/>
                  </a:cubicBezTo>
                  <a:lnTo>
                    <a:pt x="15499" y="1082257"/>
                  </a:lnTo>
                  <a:cubicBezTo>
                    <a:pt x="11389" y="1082257"/>
                    <a:pt x="7446" y="1080624"/>
                    <a:pt x="4540" y="1077717"/>
                  </a:cubicBezTo>
                  <a:cubicBezTo>
                    <a:pt x="1633" y="1074811"/>
                    <a:pt x="0" y="1070868"/>
                    <a:pt x="0" y="1066758"/>
                  </a:cubicBezTo>
                  <a:lnTo>
                    <a:pt x="0" y="15499"/>
                  </a:lnTo>
                  <a:cubicBezTo>
                    <a:pt x="0" y="11389"/>
                    <a:pt x="1633" y="7446"/>
                    <a:pt x="4540" y="4540"/>
                  </a:cubicBezTo>
                  <a:cubicBezTo>
                    <a:pt x="7446" y="1633"/>
                    <a:pt x="11389" y="0"/>
                    <a:pt x="15499"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89" name="Google Shape;89;p1"/>
            <p:cNvSpPr txBox="1"/>
            <p:nvPr/>
          </p:nvSpPr>
          <p:spPr>
            <a:xfrm>
              <a:off x="0" y="-9525"/>
              <a:ext cx="5559109" cy="109178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grpSp>
        <p:nvGrpSpPr>
          <p:cNvPr id="90" name="Google Shape;90;p1"/>
          <p:cNvGrpSpPr/>
          <p:nvPr/>
        </p:nvGrpSpPr>
        <p:grpSpPr>
          <a:xfrm>
            <a:off x="1096462" y="-205201"/>
            <a:ext cx="12391854" cy="3231457"/>
            <a:chOff x="0" y="-9525"/>
            <a:chExt cx="5746334" cy="1498487"/>
          </a:xfrm>
        </p:grpSpPr>
        <p:sp>
          <p:nvSpPr>
            <p:cNvPr id="91" name="Google Shape;91;p1"/>
            <p:cNvSpPr/>
            <p:nvPr/>
          </p:nvSpPr>
          <p:spPr>
            <a:xfrm>
              <a:off x="0" y="0"/>
              <a:ext cx="5746334" cy="1488962"/>
            </a:xfrm>
            <a:custGeom>
              <a:avLst/>
              <a:gdLst/>
              <a:ahLst/>
              <a:cxnLst/>
              <a:rect l="l" t="t" r="r" b="b"/>
              <a:pathLst>
                <a:path w="5746334" h="1488962" extrusionOk="0">
                  <a:moveTo>
                    <a:pt x="14994" y="0"/>
                  </a:moveTo>
                  <a:lnTo>
                    <a:pt x="5731340" y="0"/>
                  </a:lnTo>
                  <a:cubicBezTo>
                    <a:pt x="5735317" y="0"/>
                    <a:pt x="5739130" y="1580"/>
                    <a:pt x="5741943" y="4392"/>
                  </a:cubicBezTo>
                  <a:cubicBezTo>
                    <a:pt x="5744754" y="7204"/>
                    <a:pt x="5746334" y="11017"/>
                    <a:pt x="5746334" y="14994"/>
                  </a:cubicBezTo>
                  <a:lnTo>
                    <a:pt x="5746334" y="1473968"/>
                  </a:lnTo>
                  <a:cubicBezTo>
                    <a:pt x="5746334" y="1477944"/>
                    <a:pt x="5744754" y="1481758"/>
                    <a:pt x="5741943" y="1484570"/>
                  </a:cubicBezTo>
                  <a:cubicBezTo>
                    <a:pt x="5739130" y="1487382"/>
                    <a:pt x="5735317" y="1488962"/>
                    <a:pt x="5731340" y="1488962"/>
                  </a:cubicBezTo>
                  <a:lnTo>
                    <a:pt x="14994" y="1488962"/>
                  </a:lnTo>
                  <a:cubicBezTo>
                    <a:pt x="11017" y="1488962"/>
                    <a:pt x="7204" y="1487382"/>
                    <a:pt x="4392" y="1484570"/>
                  </a:cubicBezTo>
                  <a:cubicBezTo>
                    <a:pt x="1580" y="1481758"/>
                    <a:pt x="0" y="1477944"/>
                    <a:pt x="0" y="1473968"/>
                  </a:cubicBezTo>
                  <a:lnTo>
                    <a:pt x="0" y="14994"/>
                  </a:lnTo>
                  <a:cubicBezTo>
                    <a:pt x="0" y="11017"/>
                    <a:pt x="1580" y="7204"/>
                    <a:pt x="4392" y="4392"/>
                  </a:cubicBezTo>
                  <a:cubicBezTo>
                    <a:pt x="7204" y="1580"/>
                    <a:pt x="11017" y="0"/>
                    <a:pt x="14994"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92" name="Google Shape;92;p1"/>
            <p:cNvSpPr txBox="1"/>
            <p:nvPr/>
          </p:nvSpPr>
          <p:spPr>
            <a:xfrm>
              <a:off x="0" y="-9525"/>
              <a:ext cx="5746334" cy="1498487"/>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cxnSp>
        <p:nvCxnSpPr>
          <p:cNvPr id="93" name="Google Shape;93;p1"/>
          <p:cNvCxnSpPr/>
          <p:nvPr/>
        </p:nvCxnSpPr>
        <p:spPr>
          <a:xfrm>
            <a:off x="1208488" y="4639123"/>
            <a:ext cx="5053227" cy="0"/>
          </a:xfrm>
          <a:prstGeom prst="straightConnector1">
            <a:avLst/>
          </a:prstGeom>
          <a:noFill/>
          <a:ln w="76200" cap="rnd" cmpd="sng">
            <a:solidFill>
              <a:srgbClr val="FFFFFF"/>
            </a:solidFill>
            <a:prstDash val="solid"/>
            <a:round/>
            <a:headEnd type="none" w="sm" len="sm"/>
            <a:tailEnd type="none" w="sm" len="sm"/>
          </a:ln>
        </p:spPr>
      </p:cxnSp>
      <p:sp>
        <p:nvSpPr>
          <p:cNvPr id="94" name="Google Shape;94;p1"/>
          <p:cNvSpPr txBox="1"/>
          <p:nvPr/>
        </p:nvSpPr>
        <p:spPr>
          <a:xfrm>
            <a:off x="1208488" y="4790794"/>
            <a:ext cx="10463427" cy="157928"/>
          </a:xfrm>
          <a:prstGeom prst="rect">
            <a:avLst/>
          </a:prstGeom>
          <a:noFill/>
          <a:ln>
            <a:noFill/>
          </a:ln>
        </p:spPr>
        <p:txBody>
          <a:bodyPr spcFirstLastPara="1" wrap="square" lIns="0" tIns="0" rIns="0" bIns="0" anchor="t" anchorCtr="0">
            <a:spAutoFit/>
          </a:bodyPr>
          <a:lstStyle/>
          <a:p>
            <a:pPr algn="just">
              <a:lnSpc>
                <a:spcPct val="109989"/>
              </a:lnSpc>
            </a:pPr>
            <a:endParaRPr sz="933" dirty="0"/>
          </a:p>
        </p:txBody>
      </p:sp>
      <p:sp>
        <p:nvSpPr>
          <p:cNvPr id="95" name="Google Shape;95;p1"/>
          <p:cNvSpPr txBox="1"/>
          <p:nvPr/>
        </p:nvSpPr>
        <p:spPr>
          <a:xfrm>
            <a:off x="1208488" y="3645913"/>
            <a:ext cx="10463427" cy="609398"/>
          </a:xfrm>
          <a:prstGeom prst="rect">
            <a:avLst/>
          </a:prstGeom>
          <a:noFill/>
          <a:ln>
            <a:noFill/>
          </a:ln>
        </p:spPr>
        <p:txBody>
          <a:bodyPr spcFirstLastPara="1" wrap="square" lIns="0" tIns="0" rIns="0" bIns="0" anchor="t" anchorCtr="0">
            <a:spAutoFit/>
          </a:bodyPr>
          <a:lstStyle/>
          <a:p>
            <a:pPr algn="just">
              <a:lnSpc>
                <a:spcPct val="110002"/>
              </a:lnSpc>
            </a:pPr>
            <a:r>
              <a:rPr lang="en-US" sz="3600" b="1" dirty="0">
                <a:solidFill>
                  <a:srgbClr val="0F2D2E"/>
                </a:solidFill>
                <a:latin typeface="Century Gothic"/>
                <a:sym typeface="Century Gothic"/>
              </a:rPr>
              <a:t>Lesson 2:Gamified assessment</a:t>
            </a:r>
            <a:endParaRPr sz="3600" b="1" dirty="0"/>
          </a:p>
        </p:txBody>
      </p:sp>
      <p:sp>
        <p:nvSpPr>
          <p:cNvPr id="96" name="Google Shape;96;p1"/>
          <p:cNvSpPr/>
          <p:nvPr/>
        </p:nvSpPr>
        <p:spPr>
          <a:xfrm>
            <a:off x="9232753" y="685800"/>
            <a:ext cx="2165497" cy="476409"/>
          </a:xfrm>
          <a:custGeom>
            <a:avLst/>
            <a:gdLst/>
            <a:ahLst/>
            <a:cxnLst/>
            <a:rect l="l" t="t" r="r" b="b"/>
            <a:pathLst>
              <a:path w="3248246" h="714614" extrusionOk="0">
                <a:moveTo>
                  <a:pt x="0" y="0"/>
                </a:moveTo>
                <a:lnTo>
                  <a:pt x="3248246" y="0"/>
                </a:lnTo>
                <a:lnTo>
                  <a:pt x="3248246" y="714614"/>
                </a:lnTo>
                <a:lnTo>
                  <a:pt x="0" y="714614"/>
                </a:lnTo>
                <a:lnTo>
                  <a:pt x="0" y="0"/>
                </a:lnTo>
                <a:close/>
              </a:path>
            </a:pathLst>
          </a:custGeom>
          <a:blipFill rotWithShape="1">
            <a:blip r:embed="rId3">
              <a:alphaModFix/>
            </a:blip>
            <a:stretch>
              <a:fillRect t="-660" b="-661"/>
            </a:stretch>
          </a:blipFill>
          <a:ln>
            <a:noFill/>
          </a:ln>
        </p:spPr>
      </p:sp>
      <p:sp>
        <p:nvSpPr>
          <p:cNvPr id="98" name="Google Shape;98;p1"/>
          <p:cNvSpPr/>
          <p:nvPr/>
        </p:nvSpPr>
        <p:spPr>
          <a:xfrm>
            <a:off x="1525486" y="6222891"/>
            <a:ext cx="1125213" cy="520099"/>
          </a:xfrm>
          <a:custGeom>
            <a:avLst/>
            <a:gdLst/>
            <a:ahLst/>
            <a:cxnLst/>
            <a:rect l="l" t="t" r="r" b="b"/>
            <a:pathLst>
              <a:path w="1687820" h="780148" extrusionOk="0">
                <a:moveTo>
                  <a:pt x="0" y="0"/>
                </a:moveTo>
                <a:lnTo>
                  <a:pt x="1687821" y="0"/>
                </a:lnTo>
                <a:lnTo>
                  <a:pt x="1687821" y="780148"/>
                </a:lnTo>
                <a:lnTo>
                  <a:pt x="0" y="780148"/>
                </a:lnTo>
                <a:lnTo>
                  <a:pt x="0" y="0"/>
                </a:lnTo>
                <a:close/>
              </a:path>
            </a:pathLst>
          </a:custGeom>
          <a:blipFill rotWithShape="1">
            <a:blip r:embed="rId4">
              <a:alphaModFix/>
            </a:blip>
            <a:stretch>
              <a:fillRect/>
            </a:stretch>
          </a:blipFill>
          <a:ln>
            <a:noFill/>
          </a:ln>
        </p:spPr>
      </p:sp>
      <p:sp>
        <p:nvSpPr>
          <p:cNvPr id="99" name="Google Shape;99;p1"/>
          <p:cNvSpPr/>
          <p:nvPr/>
        </p:nvSpPr>
        <p:spPr>
          <a:xfrm>
            <a:off x="5645946" y="6338822"/>
            <a:ext cx="1201332" cy="423469"/>
          </a:xfrm>
          <a:custGeom>
            <a:avLst/>
            <a:gdLst/>
            <a:ahLst/>
            <a:cxnLst/>
            <a:rect l="l" t="t" r="r" b="b"/>
            <a:pathLst>
              <a:path w="1801998" h="635204" extrusionOk="0">
                <a:moveTo>
                  <a:pt x="0" y="0"/>
                </a:moveTo>
                <a:lnTo>
                  <a:pt x="1801998" y="0"/>
                </a:lnTo>
                <a:lnTo>
                  <a:pt x="1801998" y="635205"/>
                </a:lnTo>
                <a:lnTo>
                  <a:pt x="0" y="635205"/>
                </a:lnTo>
                <a:lnTo>
                  <a:pt x="0" y="0"/>
                </a:lnTo>
                <a:close/>
              </a:path>
            </a:pathLst>
          </a:custGeom>
          <a:blipFill rotWithShape="1">
            <a:blip r:embed="rId5">
              <a:alphaModFix/>
            </a:blip>
            <a:stretch>
              <a:fillRect/>
            </a:stretch>
          </a:blipFill>
          <a:ln>
            <a:noFill/>
          </a:ln>
        </p:spPr>
        <p:txBody>
          <a:bodyPr spcFirstLastPara="1" wrap="square" lIns="60950" tIns="30467" rIns="60950" bIns="30467" anchor="t" anchorCtr="0">
            <a:noAutofit/>
          </a:bodyPr>
          <a:lstStyle/>
          <a:p>
            <a:endParaRPr sz="1200">
              <a:solidFill>
                <a:schemeClr val="dk1"/>
              </a:solidFill>
              <a:latin typeface="Calibri"/>
              <a:ea typeface="Calibri"/>
              <a:cs typeface="Calibri"/>
              <a:sym typeface="Calibri"/>
            </a:endParaRPr>
          </a:p>
        </p:txBody>
      </p:sp>
      <p:sp>
        <p:nvSpPr>
          <p:cNvPr id="100" name="Google Shape;100;p1"/>
          <p:cNvSpPr/>
          <p:nvPr/>
        </p:nvSpPr>
        <p:spPr>
          <a:xfrm>
            <a:off x="4490962" y="6207655"/>
            <a:ext cx="679042" cy="652125"/>
          </a:xfrm>
          <a:custGeom>
            <a:avLst/>
            <a:gdLst/>
            <a:ahLst/>
            <a:cxnLst/>
            <a:rect l="l" t="t" r="r" b="b"/>
            <a:pathLst>
              <a:path w="1018563" h="978188" extrusionOk="0">
                <a:moveTo>
                  <a:pt x="0" y="0"/>
                </a:moveTo>
                <a:lnTo>
                  <a:pt x="1018563" y="0"/>
                </a:lnTo>
                <a:lnTo>
                  <a:pt x="1018563" y="978188"/>
                </a:lnTo>
                <a:lnTo>
                  <a:pt x="0" y="978188"/>
                </a:lnTo>
                <a:lnTo>
                  <a:pt x="0" y="0"/>
                </a:lnTo>
                <a:close/>
              </a:path>
            </a:pathLst>
          </a:custGeom>
          <a:blipFill rotWithShape="1">
            <a:blip r:embed="rId6">
              <a:alphaModFix/>
            </a:blip>
            <a:stretch>
              <a:fillRect b="-26481"/>
            </a:stretch>
          </a:blipFill>
          <a:ln>
            <a:noFill/>
          </a:ln>
        </p:spPr>
      </p:sp>
      <p:sp>
        <p:nvSpPr>
          <p:cNvPr id="101" name="Google Shape;101;p1"/>
          <p:cNvSpPr/>
          <p:nvPr/>
        </p:nvSpPr>
        <p:spPr>
          <a:xfrm>
            <a:off x="11098526" y="6226694"/>
            <a:ext cx="892896" cy="531069"/>
          </a:xfrm>
          <a:custGeom>
            <a:avLst/>
            <a:gdLst/>
            <a:ahLst/>
            <a:cxnLst/>
            <a:rect l="l" t="t" r="r" b="b"/>
            <a:pathLst>
              <a:path w="1339344" h="796603" extrusionOk="0">
                <a:moveTo>
                  <a:pt x="0" y="0"/>
                </a:moveTo>
                <a:lnTo>
                  <a:pt x="1339343" y="0"/>
                </a:lnTo>
                <a:lnTo>
                  <a:pt x="1339343" y="796603"/>
                </a:lnTo>
                <a:lnTo>
                  <a:pt x="0" y="796603"/>
                </a:lnTo>
                <a:lnTo>
                  <a:pt x="0" y="0"/>
                </a:lnTo>
                <a:close/>
              </a:path>
            </a:pathLst>
          </a:custGeom>
          <a:blipFill rotWithShape="1">
            <a:blip r:embed="rId7">
              <a:alphaModFix/>
            </a:blip>
            <a:stretch>
              <a:fillRect/>
            </a:stretch>
          </a:blipFill>
          <a:ln>
            <a:noFill/>
          </a:ln>
        </p:spPr>
      </p:sp>
      <p:sp>
        <p:nvSpPr>
          <p:cNvPr id="102" name="Google Shape;102;p1"/>
          <p:cNvSpPr/>
          <p:nvPr/>
        </p:nvSpPr>
        <p:spPr>
          <a:xfrm>
            <a:off x="10057856" y="6203862"/>
            <a:ext cx="760353" cy="558158"/>
          </a:xfrm>
          <a:custGeom>
            <a:avLst/>
            <a:gdLst/>
            <a:ahLst/>
            <a:cxnLst/>
            <a:rect l="l" t="t" r="r" b="b"/>
            <a:pathLst>
              <a:path w="1140529" h="837237" extrusionOk="0">
                <a:moveTo>
                  <a:pt x="0" y="0"/>
                </a:moveTo>
                <a:lnTo>
                  <a:pt x="1140528" y="0"/>
                </a:lnTo>
                <a:lnTo>
                  <a:pt x="1140528" y="837237"/>
                </a:lnTo>
                <a:lnTo>
                  <a:pt x="0" y="837237"/>
                </a:lnTo>
                <a:lnTo>
                  <a:pt x="0" y="0"/>
                </a:lnTo>
                <a:close/>
              </a:path>
            </a:pathLst>
          </a:custGeom>
          <a:blipFill rotWithShape="1">
            <a:blip r:embed="rId8">
              <a:alphaModFix/>
            </a:blip>
            <a:stretch>
              <a:fillRect/>
            </a:stretch>
          </a:blipFill>
          <a:ln>
            <a:noFill/>
          </a:ln>
        </p:spPr>
      </p:sp>
      <p:sp>
        <p:nvSpPr>
          <p:cNvPr id="103" name="Google Shape;103;p1"/>
          <p:cNvSpPr/>
          <p:nvPr/>
        </p:nvSpPr>
        <p:spPr>
          <a:xfrm>
            <a:off x="2830149" y="6297279"/>
            <a:ext cx="1225817" cy="447471"/>
          </a:xfrm>
          <a:custGeom>
            <a:avLst/>
            <a:gdLst/>
            <a:ahLst/>
            <a:cxnLst/>
            <a:rect l="l" t="t" r="r" b="b"/>
            <a:pathLst>
              <a:path w="1838725" h="671206" extrusionOk="0">
                <a:moveTo>
                  <a:pt x="0" y="0"/>
                </a:moveTo>
                <a:lnTo>
                  <a:pt x="1838726" y="0"/>
                </a:lnTo>
                <a:lnTo>
                  <a:pt x="1838726" y="671206"/>
                </a:lnTo>
                <a:lnTo>
                  <a:pt x="0" y="671206"/>
                </a:lnTo>
                <a:lnTo>
                  <a:pt x="0" y="0"/>
                </a:lnTo>
                <a:close/>
              </a:path>
            </a:pathLst>
          </a:custGeom>
          <a:blipFill rotWithShape="1">
            <a:blip r:embed="rId9">
              <a:alphaModFix/>
            </a:blip>
            <a:stretch>
              <a:fillRect/>
            </a:stretch>
          </a:blipFill>
          <a:ln>
            <a:noFill/>
          </a:ln>
        </p:spPr>
      </p:sp>
      <p:sp>
        <p:nvSpPr>
          <p:cNvPr id="104" name="Google Shape;104;p1"/>
          <p:cNvSpPr/>
          <p:nvPr/>
        </p:nvSpPr>
        <p:spPr>
          <a:xfrm>
            <a:off x="8640952" y="6132338"/>
            <a:ext cx="1011622" cy="719778"/>
          </a:xfrm>
          <a:custGeom>
            <a:avLst/>
            <a:gdLst/>
            <a:ahLst/>
            <a:cxnLst/>
            <a:rect l="l" t="t" r="r" b="b"/>
            <a:pathLst>
              <a:path w="1517433" h="1079667" extrusionOk="0">
                <a:moveTo>
                  <a:pt x="0" y="0"/>
                </a:moveTo>
                <a:lnTo>
                  <a:pt x="1517433" y="0"/>
                </a:lnTo>
                <a:lnTo>
                  <a:pt x="1517433" y="1079667"/>
                </a:lnTo>
                <a:lnTo>
                  <a:pt x="0" y="1079667"/>
                </a:lnTo>
                <a:lnTo>
                  <a:pt x="0" y="0"/>
                </a:lnTo>
                <a:close/>
              </a:path>
            </a:pathLst>
          </a:custGeom>
          <a:blipFill rotWithShape="1">
            <a:blip r:embed="rId10">
              <a:alphaModFix/>
            </a:blip>
            <a:stretch>
              <a:fillRect t="-20270" b="-20271"/>
            </a:stretch>
          </a:blipFill>
          <a:ln>
            <a:noFill/>
          </a:ln>
        </p:spPr>
      </p:sp>
      <p:sp>
        <p:nvSpPr>
          <p:cNvPr id="105" name="Google Shape;105;p1"/>
          <p:cNvSpPr/>
          <p:nvPr/>
        </p:nvSpPr>
        <p:spPr>
          <a:xfrm>
            <a:off x="7436365" y="6259206"/>
            <a:ext cx="1049235" cy="582700"/>
          </a:xfrm>
          <a:custGeom>
            <a:avLst/>
            <a:gdLst/>
            <a:ahLst/>
            <a:cxnLst/>
            <a:rect l="l" t="t" r="r" b="b"/>
            <a:pathLst>
              <a:path w="1573852" h="874050" extrusionOk="0">
                <a:moveTo>
                  <a:pt x="0" y="0"/>
                </a:moveTo>
                <a:lnTo>
                  <a:pt x="1573852" y="0"/>
                </a:lnTo>
                <a:lnTo>
                  <a:pt x="1573852" y="874050"/>
                </a:lnTo>
                <a:lnTo>
                  <a:pt x="0" y="874050"/>
                </a:lnTo>
                <a:lnTo>
                  <a:pt x="0" y="0"/>
                </a:lnTo>
                <a:close/>
              </a:path>
            </a:pathLst>
          </a:custGeom>
          <a:blipFill rotWithShape="1">
            <a:blip r:embed="rId11">
              <a:alphaModFix/>
            </a:blip>
            <a:stretch>
              <a:fillRect/>
            </a:stretch>
          </a:blipFill>
          <a:ln>
            <a:noFill/>
          </a:ln>
        </p:spPr>
      </p:sp>
      <p:pic>
        <p:nvPicPr>
          <p:cNvPr id="106" name="Google Shape;106;p1"/>
          <p:cNvPicPr preferRelativeResize="0"/>
          <p:nvPr/>
        </p:nvPicPr>
        <p:blipFill rotWithShape="1">
          <a:blip r:embed="rId12">
            <a:alphaModFix/>
          </a:blip>
          <a:srcRect/>
          <a:stretch/>
        </p:blipFill>
        <p:spPr>
          <a:xfrm>
            <a:off x="1152001" y="91899"/>
            <a:ext cx="3176023" cy="3176023"/>
          </a:xfrm>
          <a:prstGeom prst="rect">
            <a:avLst/>
          </a:prstGeom>
          <a:noFill/>
          <a:ln>
            <a:noFill/>
          </a:ln>
        </p:spPr>
      </p:pic>
    </p:spTree>
    <p:extLst>
      <p:ext uri="{BB962C8B-B14F-4D97-AF65-F5344CB8AC3E}">
        <p14:creationId xmlns:p14="http://schemas.microsoft.com/office/powerpoint/2010/main" val="374044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11"/>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nl-BE"/>
              <a:t>Design process</a:t>
            </a:r>
            <a:endParaRPr/>
          </a:p>
        </p:txBody>
      </p:sp>
      <p:grpSp>
        <p:nvGrpSpPr>
          <p:cNvPr id="193" name="Google Shape;193;p11"/>
          <p:cNvGrpSpPr/>
          <p:nvPr/>
        </p:nvGrpSpPr>
        <p:grpSpPr>
          <a:xfrm>
            <a:off x="0" y="1451392"/>
            <a:ext cx="7476308" cy="5197770"/>
            <a:chOff x="0" y="0"/>
            <a:chExt cx="7476308" cy="5197770"/>
          </a:xfrm>
        </p:grpSpPr>
        <p:sp>
          <p:nvSpPr>
            <p:cNvPr id="194" name="Google Shape;194;p11"/>
            <p:cNvSpPr/>
            <p:nvPr/>
          </p:nvSpPr>
          <p:spPr>
            <a:xfrm>
              <a:off x="2492102" y="0"/>
              <a:ext cx="2492102" cy="1732590"/>
            </a:xfrm>
            <a:prstGeom prst="trapezoid">
              <a:avLst>
                <a:gd name="adj" fmla="val 71918"/>
              </a:avLst>
            </a:prstGeom>
            <a:solidFill>
              <a:srgbClr val="55C17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11"/>
            <p:cNvSpPr txBox="1"/>
            <p:nvPr/>
          </p:nvSpPr>
          <p:spPr>
            <a:xfrm>
              <a:off x="2492102" y="0"/>
              <a:ext cx="2492102" cy="1732590"/>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chemeClr val="lt1"/>
                </a:buClr>
                <a:buSzPts val="1600"/>
                <a:buFont typeface="Candara"/>
                <a:buNone/>
              </a:pPr>
              <a:r>
                <a:rPr lang="nl-BE" sz="1600" b="1" i="0" u="none" strike="noStrike" cap="none">
                  <a:solidFill>
                    <a:schemeClr val="lt1"/>
                  </a:solidFill>
                  <a:latin typeface="Candara"/>
                  <a:ea typeface="Candara"/>
                  <a:cs typeface="Candara"/>
                  <a:sym typeface="Candara"/>
                </a:rPr>
                <a:t>Components</a:t>
              </a:r>
              <a:endParaRPr sz="1400" b="0" i="0" u="none" strike="noStrike" cap="none">
                <a:solidFill>
                  <a:srgbClr val="000000"/>
                </a:solidFill>
                <a:latin typeface="Arial"/>
                <a:ea typeface="Arial"/>
                <a:cs typeface="Arial"/>
                <a:sym typeface="Arial"/>
              </a:endParaRPr>
            </a:p>
          </p:txBody>
        </p:sp>
        <p:sp>
          <p:nvSpPr>
            <p:cNvPr id="196" name="Google Shape;196;p11"/>
            <p:cNvSpPr/>
            <p:nvPr/>
          </p:nvSpPr>
          <p:spPr>
            <a:xfrm>
              <a:off x="1246051" y="1732590"/>
              <a:ext cx="4984205" cy="1732590"/>
            </a:xfrm>
            <a:prstGeom prst="trapezoid">
              <a:avLst>
                <a:gd name="adj" fmla="val 71918"/>
              </a:avLst>
            </a:prstGeom>
            <a:solidFill>
              <a:srgbClr val="6979B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11"/>
            <p:cNvSpPr txBox="1"/>
            <p:nvPr/>
          </p:nvSpPr>
          <p:spPr>
            <a:xfrm>
              <a:off x="2118287" y="1732590"/>
              <a:ext cx="3239733" cy="173259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4800"/>
                <a:buFont typeface="Candara"/>
                <a:buNone/>
              </a:pPr>
              <a:r>
                <a:rPr lang="nl-BE" sz="4800" b="0" i="0" u="none" strike="noStrike" cap="none">
                  <a:solidFill>
                    <a:schemeClr val="lt1"/>
                  </a:solidFill>
                  <a:latin typeface="Candara"/>
                  <a:ea typeface="Candara"/>
                  <a:cs typeface="Candara"/>
                  <a:sym typeface="Candara"/>
                </a:rPr>
                <a:t>Mechanics</a:t>
              </a:r>
              <a:endParaRPr sz="4800" b="0" i="0" u="none" strike="noStrike" cap="none">
                <a:solidFill>
                  <a:schemeClr val="lt1"/>
                </a:solidFill>
                <a:latin typeface="Candara"/>
                <a:ea typeface="Candara"/>
                <a:cs typeface="Candara"/>
                <a:sym typeface="Candara"/>
              </a:endParaRPr>
            </a:p>
          </p:txBody>
        </p:sp>
        <p:sp>
          <p:nvSpPr>
            <p:cNvPr id="198" name="Google Shape;198;p11"/>
            <p:cNvSpPr/>
            <p:nvPr/>
          </p:nvSpPr>
          <p:spPr>
            <a:xfrm>
              <a:off x="0" y="3465180"/>
              <a:ext cx="7476308" cy="1732590"/>
            </a:xfrm>
            <a:prstGeom prst="trapezoid">
              <a:avLst>
                <a:gd name="adj" fmla="val 71918"/>
              </a:avLst>
            </a:prstGeom>
            <a:solidFill>
              <a:srgbClr val="976F9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1"/>
            <p:cNvSpPr txBox="1"/>
            <p:nvPr/>
          </p:nvSpPr>
          <p:spPr>
            <a:xfrm>
              <a:off x="1308353" y="3465180"/>
              <a:ext cx="4859600" cy="173259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4800"/>
                <a:buFont typeface="Candara"/>
                <a:buNone/>
              </a:pPr>
              <a:r>
                <a:rPr lang="nl-BE" sz="4800" b="0" i="0" u="none" strike="noStrike" cap="none">
                  <a:solidFill>
                    <a:schemeClr val="lt1"/>
                  </a:solidFill>
                  <a:latin typeface="Candara"/>
                  <a:ea typeface="Candara"/>
                  <a:cs typeface="Candara"/>
                  <a:sym typeface="Candara"/>
                </a:rPr>
                <a:t>Dynamics</a:t>
              </a:r>
              <a:endParaRPr sz="4800" b="0" i="0" u="none" strike="noStrike" cap="none">
                <a:solidFill>
                  <a:schemeClr val="lt1"/>
                </a:solidFill>
                <a:latin typeface="Candara"/>
                <a:ea typeface="Candara"/>
                <a:cs typeface="Candara"/>
                <a:sym typeface="Candara"/>
              </a:endParaRPr>
            </a:p>
          </p:txBody>
        </p:sp>
      </p:grpSp>
      <p:sp>
        <p:nvSpPr>
          <p:cNvPr id="200" name="Google Shape;200;p11"/>
          <p:cNvSpPr txBox="1">
            <a:spLocks noGrp="1"/>
          </p:cNvSpPr>
          <p:nvPr>
            <p:ph type="body" idx="1"/>
          </p:nvPr>
        </p:nvSpPr>
        <p:spPr>
          <a:xfrm>
            <a:off x="7080067" y="1451392"/>
            <a:ext cx="3967399" cy="4372828"/>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rgbClr val="54C275"/>
              </a:buClr>
              <a:buSzPts val="2800"/>
              <a:buChar char="●"/>
            </a:pPr>
            <a:r>
              <a:rPr lang="nl-BE"/>
              <a:t>Avatar, </a:t>
            </a:r>
            <a:endParaRPr/>
          </a:p>
          <a:p>
            <a:pPr marL="455613" lvl="0" indent="-439738" algn="l" rtl="0">
              <a:lnSpc>
                <a:spcPct val="90000"/>
              </a:lnSpc>
              <a:spcBef>
                <a:spcPts val="1000"/>
              </a:spcBef>
              <a:spcAft>
                <a:spcPts val="0"/>
              </a:spcAft>
              <a:buClr>
                <a:srgbClr val="54C275"/>
              </a:buClr>
              <a:buSzPts val="2800"/>
              <a:buChar char="●"/>
            </a:pPr>
            <a:r>
              <a:rPr lang="nl-BE"/>
              <a:t>Level,</a:t>
            </a:r>
            <a:endParaRPr/>
          </a:p>
          <a:p>
            <a:pPr marL="455613" lvl="0" indent="-439738" algn="l" rtl="0">
              <a:lnSpc>
                <a:spcPct val="90000"/>
              </a:lnSpc>
              <a:spcBef>
                <a:spcPts val="1000"/>
              </a:spcBef>
              <a:spcAft>
                <a:spcPts val="0"/>
              </a:spcAft>
              <a:buClr>
                <a:srgbClr val="54C275"/>
              </a:buClr>
              <a:buSzPts val="2800"/>
              <a:buChar char="●"/>
            </a:pPr>
            <a:r>
              <a:rPr lang="nl-BE"/>
              <a:t>Content unlocking,</a:t>
            </a:r>
            <a:endParaRPr/>
          </a:p>
          <a:p>
            <a:pPr marL="455613" lvl="0" indent="-439738" algn="l" rtl="0">
              <a:lnSpc>
                <a:spcPct val="90000"/>
              </a:lnSpc>
              <a:spcBef>
                <a:spcPts val="1000"/>
              </a:spcBef>
              <a:spcAft>
                <a:spcPts val="0"/>
              </a:spcAft>
              <a:buClr>
                <a:srgbClr val="54C275"/>
              </a:buClr>
              <a:buSzPts val="2800"/>
              <a:buChar char="●"/>
            </a:pPr>
            <a:r>
              <a:rPr lang="nl-BE"/>
              <a:t>Leaderboard, </a:t>
            </a:r>
            <a:endParaRPr/>
          </a:p>
          <a:p>
            <a:pPr marL="455613" lvl="0" indent="-439738" algn="l" rtl="0">
              <a:lnSpc>
                <a:spcPct val="90000"/>
              </a:lnSpc>
              <a:spcBef>
                <a:spcPts val="1000"/>
              </a:spcBef>
              <a:spcAft>
                <a:spcPts val="0"/>
              </a:spcAft>
              <a:buClr>
                <a:srgbClr val="54C275"/>
              </a:buClr>
              <a:buSzPts val="2800"/>
              <a:buChar char="●"/>
            </a:pPr>
            <a:r>
              <a:rPr lang="nl-BE"/>
              <a:t>Virtual goods, </a:t>
            </a:r>
            <a:endParaRPr/>
          </a:p>
          <a:p>
            <a:pPr marL="455613" lvl="0" indent="-439738" algn="l" rtl="0">
              <a:lnSpc>
                <a:spcPct val="90000"/>
              </a:lnSpc>
              <a:spcBef>
                <a:spcPts val="1000"/>
              </a:spcBef>
              <a:spcAft>
                <a:spcPts val="0"/>
              </a:spcAft>
              <a:buClr>
                <a:srgbClr val="54C275"/>
              </a:buClr>
              <a:buSzPts val="2800"/>
              <a:buChar char="●"/>
            </a:pPr>
            <a:r>
              <a:rPr lang="nl-BE"/>
              <a:t>Point, </a:t>
            </a:r>
            <a:endParaRPr/>
          </a:p>
          <a:p>
            <a:pPr marL="455613" lvl="0" indent="-439738" algn="l" rtl="0">
              <a:lnSpc>
                <a:spcPct val="90000"/>
              </a:lnSpc>
              <a:spcBef>
                <a:spcPts val="1000"/>
              </a:spcBef>
              <a:spcAft>
                <a:spcPts val="0"/>
              </a:spcAft>
              <a:buClr>
                <a:srgbClr val="54C275"/>
              </a:buClr>
              <a:buSzPts val="2800"/>
              <a:buChar char="●"/>
            </a:pPr>
            <a:r>
              <a:rPr lang="nl-BE"/>
              <a:t>Team, </a:t>
            </a:r>
            <a:endParaRPr/>
          </a:p>
          <a:p>
            <a:pPr marL="455613" lvl="0" indent="-439738" algn="l" rtl="0">
              <a:lnSpc>
                <a:spcPct val="90000"/>
              </a:lnSpc>
              <a:spcBef>
                <a:spcPts val="1000"/>
              </a:spcBef>
              <a:spcAft>
                <a:spcPts val="0"/>
              </a:spcAft>
              <a:buClr>
                <a:srgbClr val="54C275"/>
              </a:buClr>
              <a:buSzPts val="2800"/>
              <a:buChar char="●"/>
            </a:pPr>
            <a:r>
              <a:rPr lang="nl-BE"/>
              <a:t>Badge</a:t>
            </a:r>
            <a:endParaRPr/>
          </a:p>
        </p:txBody>
      </p:sp>
      <p:cxnSp>
        <p:nvCxnSpPr>
          <p:cNvPr id="201" name="Google Shape;201;p11"/>
          <p:cNvCxnSpPr/>
          <p:nvPr/>
        </p:nvCxnSpPr>
        <p:spPr>
          <a:xfrm rot="10800000">
            <a:off x="4712677" y="2696308"/>
            <a:ext cx="2367390" cy="0"/>
          </a:xfrm>
          <a:prstGeom prst="straightConnector1">
            <a:avLst/>
          </a:prstGeom>
          <a:noFill/>
          <a:ln w="57150" cap="flat" cmpd="sng">
            <a:solidFill>
              <a:srgbClr val="54C275"/>
            </a:solidFill>
            <a:prstDash val="solid"/>
            <a:round/>
            <a:headEnd type="none" w="sm" len="sm"/>
            <a:tailEnd type="triangle" w="med" len="med"/>
          </a:ln>
        </p:spPr>
      </p:cxnSp>
      <p:pic>
        <p:nvPicPr>
          <p:cNvPr id="12" name="Google Shape;142;p3">
            <a:extLst>
              <a:ext uri="{FF2B5EF4-FFF2-40B4-BE49-F238E27FC236}">
                <a16:creationId xmlns:a16="http://schemas.microsoft.com/office/drawing/2014/main" id="{7538AC00-8796-2749-ABA5-939F0E30ED92}"/>
              </a:ext>
            </a:extLst>
          </p:cNvPr>
          <p:cNvPicPr preferRelativeResize="0"/>
          <p:nvPr/>
        </p:nvPicPr>
        <p:blipFill rotWithShape="1">
          <a:blip r:embed="rId3">
            <a:alphaModFix/>
          </a:blip>
          <a:srcRect/>
          <a:stretch/>
        </p:blipFill>
        <p:spPr>
          <a:xfrm>
            <a:off x="10672591" y="-335220"/>
            <a:ext cx="1877667" cy="217067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12"/>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nl-BE"/>
              <a:t>Components</a:t>
            </a:r>
            <a:endParaRPr/>
          </a:p>
        </p:txBody>
      </p:sp>
      <p:sp>
        <p:nvSpPr>
          <p:cNvPr id="208" name="Google Shape;208;p12"/>
          <p:cNvSpPr txBox="1">
            <a:spLocks noGrp="1"/>
          </p:cNvSpPr>
          <p:nvPr>
            <p:ph type="body" idx="1"/>
          </p:nvPr>
        </p:nvSpPr>
        <p:spPr>
          <a:xfrm>
            <a:off x="3474719" y="1140030"/>
            <a:ext cx="7223761" cy="5378335"/>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nl-BE"/>
              <a:t>Avatar, </a:t>
            </a:r>
            <a:endParaRPr/>
          </a:p>
          <a:p>
            <a:pPr marL="846138" lvl="1" indent="-439738" algn="l" rtl="0">
              <a:lnSpc>
                <a:spcPct val="150000"/>
              </a:lnSpc>
              <a:spcBef>
                <a:spcPts val="500"/>
              </a:spcBef>
              <a:spcAft>
                <a:spcPts val="0"/>
              </a:spcAft>
              <a:buSzPts val="2400"/>
              <a:buChar char="▸"/>
            </a:pPr>
            <a:r>
              <a:rPr lang="nl-BE"/>
              <a:t>White token, customization</a:t>
            </a:r>
            <a:endParaRPr/>
          </a:p>
          <a:p>
            <a:pPr marL="455613" lvl="0" indent="-439738" algn="l" rtl="0">
              <a:lnSpc>
                <a:spcPct val="90000"/>
              </a:lnSpc>
              <a:spcBef>
                <a:spcPts val="1000"/>
              </a:spcBef>
              <a:spcAft>
                <a:spcPts val="0"/>
              </a:spcAft>
              <a:buSzPts val="2800"/>
              <a:buChar char="●"/>
            </a:pPr>
            <a:r>
              <a:rPr lang="nl-BE"/>
              <a:t>Level,</a:t>
            </a:r>
            <a:endParaRPr/>
          </a:p>
          <a:p>
            <a:pPr marL="846138" lvl="1" indent="-439738" algn="l" rtl="0">
              <a:lnSpc>
                <a:spcPct val="150000"/>
              </a:lnSpc>
              <a:spcBef>
                <a:spcPts val="500"/>
              </a:spcBef>
              <a:spcAft>
                <a:spcPts val="0"/>
              </a:spcAft>
              <a:buSzPts val="2400"/>
              <a:buChar char="▸"/>
            </a:pPr>
            <a:r>
              <a:rPr lang="nl-BE"/>
              <a:t>Four level according to Bloom’s taxonomy</a:t>
            </a:r>
            <a:endParaRPr/>
          </a:p>
          <a:p>
            <a:pPr marL="455613" lvl="0" indent="-439738" algn="l" rtl="0">
              <a:lnSpc>
                <a:spcPct val="90000"/>
              </a:lnSpc>
              <a:spcBef>
                <a:spcPts val="1000"/>
              </a:spcBef>
              <a:spcAft>
                <a:spcPts val="0"/>
              </a:spcAft>
              <a:buSzPts val="2800"/>
              <a:buChar char="●"/>
            </a:pPr>
            <a:r>
              <a:rPr lang="nl-BE"/>
              <a:t>Content unlocking,</a:t>
            </a:r>
            <a:endParaRPr/>
          </a:p>
          <a:p>
            <a:pPr marL="846138" lvl="1" indent="-439738" algn="l" rtl="0">
              <a:lnSpc>
                <a:spcPct val="150000"/>
              </a:lnSpc>
              <a:spcBef>
                <a:spcPts val="500"/>
              </a:spcBef>
              <a:spcAft>
                <a:spcPts val="0"/>
              </a:spcAft>
              <a:buSzPts val="2400"/>
              <a:buChar char="▸"/>
            </a:pPr>
            <a:r>
              <a:rPr lang="nl-BE"/>
              <a:t>Unlock levels with points</a:t>
            </a:r>
            <a:endParaRPr/>
          </a:p>
          <a:p>
            <a:pPr marL="455612" lvl="0" indent="-439737" algn="l" rtl="0">
              <a:lnSpc>
                <a:spcPct val="90000"/>
              </a:lnSpc>
              <a:spcBef>
                <a:spcPts val="1000"/>
              </a:spcBef>
              <a:spcAft>
                <a:spcPts val="0"/>
              </a:spcAft>
              <a:buSzPts val="2800"/>
              <a:buChar char="●"/>
            </a:pPr>
            <a:r>
              <a:rPr lang="nl-BE"/>
              <a:t>Leaderboard</a:t>
            </a:r>
            <a:endParaRPr/>
          </a:p>
          <a:p>
            <a:pPr marL="0" lvl="0" indent="0" algn="l" rtl="0">
              <a:lnSpc>
                <a:spcPct val="90000"/>
              </a:lnSpc>
              <a:spcBef>
                <a:spcPts val="1000"/>
              </a:spcBef>
              <a:spcAft>
                <a:spcPts val="0"/>
              </a:spcAft>
              <a:buSzPts val="1800"/>
              <a:buNone/>
            </a:pPr>
            <a:endParaRPr/>
          </a:p>
        </p:txBody>
      </p:sp>
      <p:pic>
        <p:nvPicPr>
          <p:cNvPr id="209" name="Google Shape;209;p12"/>
          <p:cNvPicPr preferRelativeResize="0"/>
          <p:nvPr/>
        </p:nvPicPr>
        <p:blipFill rotWithShape="1">
          <a:blip r:embed="rId3">
            <a:alphaModFix/>
          </a:blip>
          <a:srcRect/>
          <a:stretch/>
        </p:blipFill>
        <p:spPr>
          <a:xfrm>
            <a:off x="127000" y="-12480925"/>
            <a:ext cx="7086600" cy="5727700"/>
          </a:xfrm>
          <a:prstGeom prst="rect">
            <a:avLst/>
          </a:prstGeom>
          <a:noFill/>
          <a:ln>
            <a:noFill/>
          </a:ln>
        </p:spPr>
      </p:pic>
      <p:pic>
        <p:nvPicPr>
          <p:cNvPr id="210" name="Google Shape;210;p12"/>
          <p:cNvPicPr preferRelativeResize="0"/>
          <p:nvPr/>
        </p:nvPicPr>
        <p:blipFill rotWithShape="1">
          <a:blip r:embed="rId4">
            <a:alphaModFix/>
          </a:blip>
          <a:srcRect/>
          <a:stretch/>
        </p:blipFill>
        <p:spPr>
          <a:xfrm>
            <a:off x="7874000" y="-12480925"/>
            <a:ext cx="8432800" cy="7747000"/>
          </a:xfrm>
          <a:prstGeom prst="rect">
            <a:avLst/>
          </a:prstGeom>
          <a:noFill/>
          <a:ln>
            <a:noFill/>
          </a:ln>
        </p:spPr>
      </p:pic>
      <p:pic>
        <p:nvPicPr>
          <p:cNvPr id="211" name="Google Shape;211;p12"/>
          <p:cNvPicPr preferRelativeResize="0"/>
          <p:nvPr/>
        </p:nvPicPr>
        <p:blipFill rotWithShape="1">
          <a:blip r:embed="rId5">
            <a:alphaModFix/>
          </a:blip>
          <a:srcRect/>
          <a:stretch/>
        </p:blipFill>
        <p:spPr>
          <a:xfrm>
            <a:off x="16613188" y="-12480925"/>
            <a:ext cx="7620000" cy="5041900"/>
          </a:xfrm>
          <a:prstGeom prst="rect">
            <a:avLst/>
          </a:prstGeom>
          <a:noFill/>
          <a:ln>
            <a:noFill/>
          </a:ln>
        </p:spPr>
      </p:pic>
      <p:pic>
        <p:nvPicPr>
          <p:cNvPr id="212" name="Google Shape;212;p12"/>
          <p:cNvPicPr preferRelativeResize="0"/>
          <p:nvPr/>
        </p:nvPicPr>
        <p:blipFill rotWithShape="1">
          <a:blip r:embed="rId6">
            <a:alphaModFix/>
          </a:blip>
          <a:srcRect/>
          <a:stretch/>
        </p:blipFill>
        <p:spPr>
          <a:xfrm>
            <a:off x="24574500" y="-12480925"/>
            <a:ext cx="2501900" cy="2209800"/>
          </a:xfrm>
          <a:prstGeom prst="rect">
            <a:avLst/>
          </a:prstGeom>
          <a:noFill/>
          <a:ln>
            <a:noFill/>
          </a:ln>
        </p:spPr>
      </p:pic>
      <p:pic>
        <p:nvPicPr>
          <p:cNvPr id="213" name="Google Shape;213;p12"/>
          <p:cNvPicPr preferRelativeResize="0"/>
          <p:nvPr/>
        </p:nvPicPr>
        <p:blipFill rotWithShape="1">
          <a:blip r:embed="rId7">
            <a:alphaModFix/>
          </a:blip>
          <a:srcRect/>
          <a:stretch/>
        </p:blipFill>
        <p:spPr>
          <a:xfrm>
            <a:off x="27644725" y="-12480925"/>
            <a:ext cx="26009600" cy="26009600"/>
          </a:xfrm>
          <a:prstGeom prst="rect">
            <a:avLst/>
          </a:prstGeom>
          <a:noFill/>
          <a:ln>
            <a:noFill/>
          </a:ln>
        </p:spPr>
      </p:pic>
      <p:pic>
        <p:nvPicPr>
          <p:cNvPr id="9" name="Google Shape;142;p3">
            <a:extLst>
              <a:ext uri="{FF2B5EF4-FFF2-40B4-BE49-F238E27FC236}">
                <a16:creationId xmlns:a16="http://schemas.microsoft.com/office/drawing/2014/main" id="{3148474E-6D6A-944A-A0FA-E52F60752ACD}"/>
              </a:ext>
            </a:extLst>
          </p:cNvPr>
          <p:cNvPicPr preferRelativeResize="0"/>
          <p:nvPr/>
        </p:nvPicPr>
        <p:blipFill rotWithShape="1">
          <a:blip r:embed="rId8">
            <a:alphaModFix/>
          </a:blip>
          <a:srcRect/>
          <a:stretch/>
        </p:blipFill>
        <p:spPr>
          <a:xfrm>
            <a:off x="10672591" y="-335220"/>
            <a:ext cx="1877667" cy="217067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13"/>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nl-BE"/>
              <a:t>Components</a:t>
            </a:r>
            <a:endParaRPr/>
          </a:p>
        </p:txBody>
      </p:sp>
      <p:sp>
        <p:nvSpPr>
          <p:cNvPr id="220" name="Google Shape;220;p13"/>
          <p:cNvSpPr txBox="1">
            <a:spLocks noGrp="1"/>
          </p:cNvSpPr>
          <p:nvPr>
            <p:ph type="body" idx="1"/>
          </p:nvPr>
        </p:nvSpPr>
        <p:spPr>
          <a:xfrm>
            <a:off x="3474719" y="1140030"/>
            <a:ext cx="7223761" cy="5378335"/>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nl-BE"/>
              <a:t>Virtual goods,</a:t>
            </a:r>
            <a:endParaRPr/>
          </a:p>
          <a:p>
            <a:pPr marL="846138" lvl="1" indent="-439738" algn="l" rtl="0">
              <a:lnSpc>
                <a:spcPct val="150000"/>
              </a:lnSpc>
              <a:spcBef>
                <a:spcPts val="500"/>
              </a:spcBef>
              <a:spcAft>
                <a:spcPts val="0"/>
              </a:spcAft>
              <a:buSzPts val="2400"/>
              <a:buChar char="▸"/>
            </a:pPr>
            <a:r>
              <a:rPr lang="nl-BE"/>
              <a:t>Bulbs, puzzle pieces, and books </a:t>
            </a:r>
            <a:endParaRPr/>
          </a:p>
          <a:p>
            <a:pPr marL="455613" lvl="0" indent="-439738" algn="l" rtl="0">
              <a:lnSpc>
                <a:spcPct val="90000"/>
              </a:lnSpc>
              <a:spcBef>
                <a:spcPts val="1000"/>
              </a:spcBef>
              <a:spcAft>
                <a:spcPts val="0"/>
              </a:spcAft>
              <a:buSzPts val="2800"/>
              <a:buChar char="●"/>
            </a:pPr>
            <a:r>
              <a:rPr lang="nl-BE"/>
              <a:t>Point, </a:t>
            </a:r>
            <a:endParaRPr/>
          </a:p>
          <a:p>
            <a:pPr marL="846138" lvl="1" indent="-439738" algn="l" rtl="0">
              <a:lnSpc>
                <a:spcPct val="150000"/>
              </a:lnSpc>
              <a:spcBef>
                <a:spcPts val="500"/>
              </a:spcBef>
              <a:spcAft>
                <a:spcPts val="0"/>
              </a:spcAft>
              <a:buSzPts val="2400"/>
              <a:buChar char="▸"/>
            </a:pPr>
            <a:r>
              <a:rPr lang="nl-BE"/>
              <a:t>Correct answers</a:t>
            </a:r>
            <a:endParaRPr/>
          </a:p>
          <a:p>
            <a:pPr marL="455613" lvl="0" indent="-439738" algn="l" rtl="0">
              <a:lnSpc>
                <a:spcPct val="90000"/>
              </a:lnSpc>
              <a:spcBef>
                <a:spcPts val="1000"/>
              </a:spcBef>
              <a:spcAft>
                <a:spcPts val="0"/>
              </a:spcAft>
              <a:buSzPts val="2800"/>
              <a:buChar char="●"/>
            </a:pPr>
            <a:r>
              <a:rPr lang="nl-BE"/>
              <a:t>Team, </a:t>
            </a:r>
            <a:endParaRPr/>
          </a:p>
          <a:p>
            <a:pPr marL="846138" lvl="1" indent="-439738" algn="l" rtl="0">
              <a:lnSpc>
                <a:spcPct val="150000"/>
              </a:lnSpc>
              <a:spcBef>
                <a:spcPts val="500"/>
              </a:spcBef>
              <a:spcAft>
                <a:spcPts val="0"/>
              </a:spcAft>
              <a:buSzPts val="2400"/>
              <a:buChar char="▸"/>
            </a:pPr>
            <a:r>
              <a:rPr lang="nl-BE"/>
              <a:t>Answer questions with team</a:t>
            </a:r>
            <a:endParaRPr/>
          </a:p>
          <a:p>
            <a:pPr marL="455613" lvl="0" indent="-439738" algn="l" rtl="0">
              <a:lnSpc>
                <a:spcPct val="90000"/>
              </a:lnSpc>
              <a:spcBef>
                <a:spcPts val="1000"/>
              </a:spcBef>
              <a:spcAft>
                <a:spcPts val="0"/>
              </a:spcAft>
              <a:buSzPts val="2800"/>
              <a:buChar char="●"/>
            </a:pPr>
            <a:r>
              <a:rPr lang="nl-BE"/>
              <a:t>Badge</a:t>
            </a:r>
            <a:endParaRPr/>
          </a:p>
          <a:p>
            <a:pPr marL="846138" lvl="1" indent="-439738" algn="l" rtl="0">
              <a:lnSpc>
                <a:spcPct val="150000"/>
              </a:lnSpc>
              <a:spcBef>
                <a:spcPts val="500"/>
              </a:spcBef>
              <a:spcAft>
                <a:spcPts val="0"/>
              </a:spcAft>
              <a:buSzPts val="2400"/>
              <a:buChar char="▸"/>
            </a:pPr>
            <a:r>
              <a:rPr lang="nl-BE"/>
              <a:t>Hourly badges and end-of-process badges</a:t>
            </a:r>
            <a:endParaRPr/>
          </a:p>
        </p:txBody>
      </p:sp>
      <p:pic>
        <p:nvPicPr>
          <p:cNvPr id="4" name="Google Shape;142;p3">
            <a:extLst>
              <a:ext uri="{FF2B5EF4-FFF2-40B4-BE49-F238E27FC236}">
                <a16:creationId xmlns:a16="http://schemas.microsoft.com/office/drawing/2014/main" id="{3D236188-BED6-C042-A771-6177E8AEE420}"/>
              </a:ext>
            </a:extLst>
          </p:cNvPr>
          <p:cNvPicPr preferRelativeResize="0"/>
          <p:nvPr/>
        </p:nvPicPr>
        <p:blipFill rotWithShape="1">
          <a:blip r:embed="rId3">
            <a:alphaModFix/>
          </a:blip>
          <a:srcRect/>
          <a:stretch/>
        </p:blipFill>
        <p:spPr>
          <a:xfrm>
            <a:off x="10672591" y="-335220"/>
            <a:ext cx="1877667" cy="217067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pSp>
        <p:nvGrpSpPr>
          <p:cNvPr id="214" name="Google Shape;214;p8"/>
          <p:cNvGrpSpPr/>
          <p:nvPr/>
        </p:nvGrpSpPr>
        <p:grpSpPr>
          <a:xfrm>
            <a:off x="-393556" y="-1825279"/>
            <a:ext cx="11988107" cy="2714279"/>
            <a:chOff x="0" y="-9525"/>
            <a:chExt cx="5559109" cy="1258662"/>
          </a:xfrm>
        </p:grpSpPr>
        <p:sp>
          <p:nvSpPr>
            <p:cNvPr id="215" name="Google Shape;215;p8"/>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216" name="Google Shape;216;p8"/>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sp>
        <p:nvSpPr>
          <p:cNvPr id="217" name="Google Shape;217;p8"/>
          <p:cNvSpPr/>
          <p:nvPr/>
        </p:nvSpPr>
        <p:spPr>
          <a:xfrm>
            <a:off x="1056520" y="1305773"/>
            <a:ext cx="13068705" cy="3799627"/>
          </a:xfrm>
          <a:custGeom>
            <a:avLst/>
            <a:gdLst/>
            <a:ahLst/>
            <a:cxnLst/>
            <a:rect l="l" t="t" r="r" b="b"/>
            <a:pathLst>
              <a:path w="6060203" h="1761958" extrusionOk="0">
                <a:moveTo>
                  <a:pt x="14218" y="0"/>
                </a:moveTo>
                <a:lnTo>
                  <a:pt x="6045985" y="0"/>
                </a:lnTo>
                <a:cubicBezTo>
                  <a:pt x="6053837" y="0"/>
                  <a:pt x="6060203" y="6365"/>
                  <a:pt x="6060203" y="14218"/>
                </a:cubicBezTo>
                <a:lnTo>
                  <a:pt x="6060203" y="1747740"/>
                </a:lnTo>
                <a:cubicBezTo>
                  <a:pt x="6060203" y="1751511"/>
                  <a:pt x="6058705" y="1755127"/>
                  <a:pt x="6056038" y="1757793"/>
                </a:cubicBezTo>
                <a:cubicBezTo>
                  <a:pt x="6053372" y="1760460"/>
                  <a:pt x="6049756" y="1761958"/>
                  <a:pt x="6045985" y="1761958"/>
                </a:cubicBezTo>
                <a:lnTo>
                  <a:pt x="14218" y="1761958"/>
                </a:lnTo>
                <a:cubicBezTo>
                  <a:pt x="6365" y="1761958"/>
                  <a:pt x="0" y="1755592"/>
                  <a:pt x="0" y="1747740"/>
                </a:cubicBezTo>
                <a:lnTo>
                  <a:pt x="0" y="14218"/>
                </a:lnTo>
                <a:cubicBezTo>
                  <a:pt x="0" y="6365"/>
                  <a:pt x="6365" y="0"/>
                  <a:pt x="14218"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30467" rIns="60950" bIns="30467" anchor="t" anchorCtr="0">
            <a:noAutofit/>
          </a:bodyPr>
          <a:lstStyle/>
          <a:p>
            <a:endParaRPr sz="1200">
              <a:solidFill>
                <a:schemeClr val="dk1"/>
              </a:solidFill>
              <a:latin typeface="Calibri"/>
              <a:ea typeface="Calibri"/>
              <a:cs typeface="Calibri"/>
              <a:sym typeface="Calibri"/>
            </a:endParaRPr>
          </a:p>
        </p:txBody>
      </p:sp>
      <p:sp>
        <p:nvSpPr>
          <p:cNvPr id="218" name="Google Shape;218;p8"/>
          <p:cNvSpPr txBox="1"/>
          <p:nvPr/>
        </p:nvSpPr>
        <p:spPr>
          <a:xfrm>
            <a:off x="1056520" y="1539233"/>
            <a:ext cx="13068705" cy="3820167"/>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sp>
        <p:nvSpPr>
          <p:cNvPr id="219" name="Google Shape;219;p8"/>
          <p:cNvSpPr txBox="1"/>
          <p:nvPr/>
        </p:nvSpPr>
        <p:spPr>
          <a:xfrm>
            <a:off x="5952779" y="1930214"/>
            <a:ext cx="3687583" cy="3259034"/>
          </a:xfrm>
          <a:prstGeom prst="rect">
            <a:avLst/>
          </a:prstGeom>
          <a:noFill/>
          <a:ln>
            <a:noFill/>
          </a:ln>
        </p:spPr>
        <p:txBody>
          <a:bodyPr spcFirstLastPara="1" wrap="square" lIns="0" tIns="0" rIns="0" bIns="0" anchor="t" anchorCtr="0">
            <a:spAutoFit/>
          </a:bodyPr>
          <a:lstStyle/>
          <a:p>
            <a:pPr algn="ctr">
              <a:lnSpc>
                <a:spcPct val="110000"/>
              </a:lnSpc>
            </a:pPr>
            <a:r>
              <a:rPr lang="en-US" sz="7460">
                <a:solidFill>
                  <a:srgbClr val="0F2D2E"/>
                </a:solidFill>
                <a:latin typeface="Century Gothic"/>
                <a:ea typeface="Century Gothic"/>
                <a:cs typeface="Century Gothic"/>
                <a:sym typeface="Century Gothic"/>
              </a:rPr>
              <a:t>THANK </a:t>
            </a:r>
            <a:endParaRPr sz="933"/>
          </a:p>
          <a:p>
            <a:pPr algn="ctr">
              <a:lnSpc>
                <a:spcPct val="109995"/>
              </a:lnSpc>
            </a:pPr>
            <a:r>
              <a:rPr lang="en-US" sz="11793">
                <a:solidFill>
                  <a:srgbClr val="0F2D2E"/>
                </a:solidFill>
                <a:latin typeface="Century Gothic"/>
                <a:ea typeface="Century Gothic"/>
                <a:cs typeface="Century Gothic"/>
                <a:sym typeface="Century Gothic"/>
              </a:rPr>
              <a:t>YOU</a:t>
            </a:r>
            <a:endParaRPr sz="933"/>
          </a:p>
        </p:txBody>
      </p:sp>
      <p:grpSp>
        <p:nvGrpSpPr>
          <p:cNvPr id="220" name="Google Shape;220;p8"/>
          <p:cNvGrpSpPr/>
          <p:nvPr/>
        </p:nvGrpSpPr>
        <p:grpSpPr>
          <a:xfrm>
            <a:off x="-813899" y="5540721"/>
            <a:ext cx="11988107" cy="2714279"/>
            <a:chOff x="0" y="-9525"/>
            <a:chExt cx="5559109" cy="1258662"/>
          </a:xfrm>
        </p:grpSpPr>
        <p:sp>
          <p:nvSpPr>
            <p:cNvPr id="221" name="Google Shape;221;p8"/>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222" name="Google Shape;222;p8"/>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sp>
        <p:nvSpPr>
          <p:cNvPr id="223" name="Google Shape;223;p8"/>
          <p:cNvSpPr/>
          <p:nvPr/>
        </p:nvSpPr>
        <p:spPr>
          <a:xfrm>
            <a:off x="442681" y="131869"/>
            <a:ext cx="1125213" cy="520099"/>
          </a:xfrm>
          <a:custGeom>
            <a:avLst/>
            <a:gdLst/>
            <a:ahLst/>
            <a:cxnLst/>
            <a:rect l="l" t="t" r="r" b="b"/>
            <a:pathLst>
              <a:path w="1687820" h="780148" extrusionOk="0">
                <a:moveTo>
                  <a:pt x="0" y="0"/>
                </a:moveTo>
                <a:lnTo>
                  <a:pt x="1687821" y="0"/>
                </a:lnTo>
                <a:lnTo>
                  <a:pt x="1687821" y="780148"/>
                </a:lnTo>
                <a:lnTo>
                  <a:pt x="0" y="780148"/>
                </a:lnTo>
                <a:lnTo>
                  <a:pt x="0" y="0"/>
                </a:lnTo>
                <a:close/>
              </a:path>
            </a:pathLst>
          </a:custGeom>
          <a:blipFill rotWithShape="1">
            <a:blip r:embed="rId3">
              <a:alphaModFix/>
            </a:blip>
            <a:stretch>
              <a:fillRect/>
            </a:stretch>
          </a:blipFill>
          <a:ln>
            <a:noFill/>
          </a:ln>
        </p:spPr>
      </p:sp>
      <p:sp>
        <p:nvSpPr>
          <p:cNvPr id="224" name="Google Shape;224;p8"/>
          <p:cNvSpPr/>
          <p:nvPr/>
        </p:nvSpPr>
        <p:spPr>
          <a:xfrm>
            <a:off x="4638647" y="192185"/>
            <a:ext cx="1201332" cy="423469"/>
          </a:xfrm>
          <a:custGeom>
            <a:avLst/>
            <a:gdLst/>
            <a:ahLst/>
            <a:cxnLst/>
            <a:rect l="l" t="t" r="r" b="b"/>
            <a:pathLst>
              <a:path w="1801998" h="635204" extrusionOk="0">
                <a:moveTo>
                  <a:pt x="0" y="0"/>
                </a:moveTo>
                <a:lnTo>
                  <a:pt x="1801998" y="0"/>
                </a:lnTo>
                <a:lnTo>
                  <a:pt x="1801998" y="635205"/>
                </a:lnTo>
                <a:lnTo>
                  <a:pt x="0" y="635205"/>
                </a:lnTo>
                <a:lnTo>
                  <a:pt x="0" y="0"/>
                </a:lnTo>
                <a:close/>
              </a:path>
            </a:pathLst>
          </a:custGeom>
          <a:blipFill rotWithShape="1">
            <a:blip r:embed="rId4">
              <a:alphaModFix/>
            </a:blip>
            <a:stretch>
              <a:fillRect/>
            </a:stretch>
          </a:blipFill>
          <a:ln>
            <a:noFill/>
          </a:ln>
        </p:spPr>
      </p:sp>
      <p:sp>
        <p:nvSpPr>
          <p:cNvPr id="225" name="Google Shape;225;p8"/>
          <p:cNvSpPr/>
          <p:nvPr/>
        </p:nvSpPr>
        <p:spPr>
          <a:xfrm>
            <a:off x="3458314" y="65856"/>
            <a:ext cx="679042" cy="652125"/>
          </a:xfrm>
          <a:custGeom>
            <a:avLst/>
            <a:gdLst/>
            <a:ahLst/>
            <a:cxnLst/>
            <a:rect l="l" t="t" r="r" b="b"/>
            <a:pathLst>
              <a:path w="1018563" h="978188" extrusionOk="0">
                <a:moveTo>
                  <a:pt x="0" y="0"/>
                </a:moveTo>
                <a:lnTo>
                  <a:pt x="1018563" y="0"/>
                </a:lnTo>
                <a:lnTo>
                  <a:pt x="1018563" y="978188"/>
                </a:lnTo>
                <a:lnTo>
                  <a:pt x="0" y="978188"/>
                </a:lnTo>
                <a:lnTo>
                  <a:pt x="0" y="0"/>
                </a:lnTo>
                <a:close/>
              </a:path>
            </a:pathLst>
          </a:custGeom>
          <a:blipFill rotWithShape="1">
            <a:blip r:embed="rId5">
              <a:alphaModFix/>
            </a:blip>
            <a:stretch>
              <a:fillRect b="-26481"/>
            </a:stretch>
          </a:blipFill>
          <a:ln>
            <a:noFill/>
          </a:ln>
        </p:spPr>
      </p:sp>
      <p:sp>
        <p:nvSpPr>
          <p:cNvPr id="226" name="Google Shape;226;p8"/>
          <p:cNvSpPr/>
          <p:nvPr/>
        </p:nvSpPr>
        <p:spPr>
          <a:xfrm>
            <a:off x="10299241" y="172866"/>
            <a:ext cx="892896" cy="531069"/>
          </a:xfrm>
          <a:custGeom>
            <a:avLst/>
            <a:gdLst/>
            <a:ahLst/>
            <a:cxnLst/>
            <a:rect l="l" t="t" r="r" b="b"/>
            <a:pathLst>
              <a:path w="1339344" h="796603" extrusionOk="0">
                <a:moveTo>
                  <a:pt x="0" y="0"/>
                </a:moveTo>
                <a:lnTo>
                  <a:pt x="1339343" y="0"/>
                </a:lnTo>
                <a:lnTo>
                  <a:pt x="1339343" y="796603"/>
                </a:lnTo>
                <a:lnTo>
                  <a:pt x="0" y="796603"/>
                </a:lnTo>
                <a:lnTo>
                  <a:pt x="0" y="0"/>
                </a:lnTo>
                <a:close/>
              </a:path>
            </a:pathLst>
          </a:custGeom>
          <a:blipFill rotWithShape="1">
            <a:blip r:embed="rId6">
              <a:alphaModFix/>
            </a:blip>
            <a:stretch>
              <a:fillRect/>
            </a:stretch>
          </a:blipFill>
          <a:ln>
            <a:noFill/>
          </a:ln>
        </p:spPr>
      </p:sp>
      <p:sp>
        <p:nvSpPr>
          <p:cNvPr id="227" name="Google Shape;227;p8"/>
          <p:cNvSpPr/>
          <p:nvPr/>
        </p:nvSpPr>
        <p:spPr>
          <a:xfrm>
            <a:off x="9107394" y="208712"/>
            <a:ext cx="760353" cy="558158"/>
          </a:xfrm>
          <a:custGeom>
            <a:avLst/>
            <a:gdLst/>
            <a:ahLst/>
            <a:cxnLst/>
            <a:rect l="l" t="t" r="r" b="b"/>
            <a:pathLst>
              <a:path w="1140529" h="837237" extrusionOk="0">
                <a:moveTo>
                  <a:pt x="0" y="0"/>
                </a:moveTo>
                <a:lnTo>
                  <a:pt x="1140528" y="0"/>
                </a:lnTo>
                <a:lnTo>
                  <a:pt x="1140528" y="837237"/>
                </a:lnTo>
                <a:lnTo>
                  <a:pt x="0" y="837237"/>
                </a:lnTo>
                <a:lnTo>
                  <a:pt x="0" y="0"/>
                </a:lnTo>
                <a:close/>
              </a:path>
            </a:pathLst>
          </a:custGeom>
          <a:blipFill rotWithShape="1">
            <a:blip r:embed="rId7">
              <a:alphaModFix/>
            </a:blip>
            <a:stretch>
              <a:fillRect/>
            </a:stretch>
          </a:blipFill>
          <a:ln>
            <a:noFill/>
          </a:ln>
        </p:spPr>
      </p:sp>
      <p:sp>
        <p:nvSpPr>
          <p:cNvPr id="228" name="Google Shape;228;p8"/>
          <p:cNvSpPr/>
          <p:nvPr/>
        </p:nvSpPr>
        <p:spPr>
          <a:xfrm>
            <a:off x="1727626" y="168183"/>
            <a:ext cx="1225817" cy="447471"/>
          </a:xfrm>
          <a:custGeom>
            <a:avLst/>
            <a:gdLst/>
            <a:ahLst/>
            <a:cxnLst/>
            <a:rect l="l" t="t" r="r" b="b"/>
            <a:pathLst>
              <a:path w="1838725" h="671206" extrusionOk="0">
                <a:moveTo>
                  <a:pt x="0" y="0"/>
                </a:moveTo>
                <a:lnTo>
                  <a:pt x="1838725" y="0"/>
                </a:lnTo>
                <a:lnTo>
                  <a:pt x="1838725" y="671206"/>
                </a:lnTo>
                <a:lnTo>
                  <a:pt x="0" y="671206"/>
                </a:lnTo>
                <a:lnTo>
                  <a:pt x="0" y="0"/>
                </a:lnTo>
                <a:close/>
              </a:path>
            </a:pathLst>
          </a:custGeom>
          <a:blipFill rotWithShape="1">
            <a:blip r:embed="rId8">
              <a:alphaModFix/>
            </a:blip>
            <a:stretch>
              <a:fillRect/>
            </a:stretch>
          </a:blipFill>
          <a:ln>
            <a:noFill/>
          </a:ln>
        </p:spPr>
      </p:sp>
      <p:sp>
        <p:nvSpPr>
          <p:cNvPr id="229" name="Google Shape;229;p8"/>
          <p:cNvSpPr/>
          <p:nvPr/>
        </p:nvSpPr>
        <p:spPr>
          <a:xfrm>
            <a:off x="7745967" y="118422"/>
            <a:ext cx="1011622" cy="719778"/>
          </a:xfrm>
          <a:custGeom>
            <a:avLst/>
            <a:gdLst/>
            <a:ahLst/>
            <a:cxnLst/>
            <a:rect l="l" t="t" r="r" b="b"/>
            <a:pathLst>
              <a:path w="1517433" h="1079667" extrusionOk="0">
                <a:moveTo>
                  <a:pt x="0" y="0"/>
                </a:moveTo>
                <a:lnTo>
                  <a:pt x="1517433" y="0"/>
                </a:lnTo>
                <a:lnTo>
                  <a:pt x="1517433" y="1079667"/>
                </a:lnTo>
                <a:lnTo>
                  <a:pt x="0" y="1079667"/>
                </a:lnTo>
                <a:lnTo>
                  <a:pt x="0" y="0"/>
                </a:lnTo>
                <a:close/>
              </a:path>
            </a:pathLst>
          </a:custGeom>
          <a:blipFill rotWithShape="1">
            <a:blip r:embed="rId9">
              <a:alphaModFix/>
            </a:blip>
            <a:stretch>
              <a:fillRect t="-20270" b="-20271"/>
            </a:stretch>
          </a:blipFill>
          <a:ln>
            <a:noFill/>
          </a:ln>
        </p:spPr>
      </p:sp>
      <p:sp>
        <p:nvSpPr>
          <p:cNvPr id="230" name="Google Shape;230;p8"/>
          <p:cNvSpPr/>
          <p:nvPr/>
        </p:nvSpPr>
        <p:spPr>
          <a:xfrm>
            <a:off x="6346927" y="168183"/>
            <a:ext cx="1049235" cy="582700"/>
          </a:xfrm>
          <a:custGeom>
            <a:avLst/>
            <a:gdLst/>
            <a:ahLst/>
            <a:cxnLst/>
            <a:rect l="l" t="t" r="r" b="b"/>
            <a:pathLst>
              <a:path w="1573852" h="874050" extrusionOk="0">
                <a:moveTo>
                  <a:pt x="0" y="0"/>
                </a:moveTo>
                <a:lnTo>
                  <a:pt x="1573852" y="0"/>
                </a:lnTo>
                <a:lnTo>
                  <a:pt x="1573852" y="874050"/>
                </a:lnTo>
                <a:lnTo>
                  <a:pt x="0" y="874050"/>
                </a:lnTo>
                <a:lnTo>
                  <a:pt x="0" y="0"/>
                </a:lnTo>
                <a:close/>
              </a:path>
            </a:pathLst>
          </a:custGeom>
          <a:blipFill rotWithShape="1">
            <a:blip r:embed="rId10">
              <a:alphaModFix/>
            </a:blip>
            <a:stretch>
              <a:fillRect/>
            </a:stretch>
          </a:blipFill>
          <a:ln>
            <a:noFill/>
          </a:ln>
        </p:spPr>
      </p:sp>
      <p:pic>
        <p:nvPicPr>
          <p:cNvPr id="231" name="Google Shape;231;p8"/>
          <p:cNvPicPr preferRelativeResize="0"/>
          <p:nvPr/>
        </p:nvPicPr>
        <p:blipFill rotWithShape="1">
          <a:blip r:embed="rId11">
            <a:alphaModFix/>
          </a:blip>
          <a:srcRect l="23001" t="11162" r="25379" b="23378"/>
          <a:stretch/>
        </p:blipFill>
        <p:spPr>
          <a:xfrm>
            <a:off x="2438400" y="1517978"/>
            <a:ext cx="2540000" cy="3220969"/>
          </a:xfrm>
          <a:prstGeom prst="rect">
            <a:avLst/>
          </a:prstGeom>
          <a:noFill/>
          <a:ln>
            <a:noFill/>
          </a:ln>
        </p:spPr>
      </p:pic>
      <p:pic>
        <p:nvPicPr>
          <p:cNvPr id="232" name="Google Shape;232;p8"/>
          <p:cNvPicPr preferRelativeResize="0"/>
          <p:nvPr/>
        </p:nvPicPr>
        <p:blipFill rotWithShape="1">
          <a:blip r:embed="rId12">
            <a:alphaModFix/>
          </a:blip>
          <a:srcRect/>
          <a:stretch/>
        </p:blipFill>
        <p:spPr>
          <a:xfrm>
            <a:off x="1875264" y="5812399"/>
            <a:ext cx="1239729" cy="512667"/>
          </a:xfrm>
          <a:prstGeom prst="rect">
            <a:avLst/>
          </a:prstGeom>
          <a:noFill/>
          <a:ln>
            <a:noFill/>
          </a:ln>
        </p:spPr>
      </p:pic>
      <p:pic>
        <p:nvPicPr>
          <p:cNvPr id="233" name="Google Shape;233;p8"/>
          <p:cNvPicPr preferRelativeResize="0"/>
          <p:nvPr/>
        </p:nvPicPr>
        <p:blipFill rotWithShape="1">
          <a:blip r:embed="rId13">
            <a:alphaModFix/>
          </a:blip>
          <a:srcRect t="18055" b="18054"/>
          <a:stretch/>
        </p:blipFill>
        <p:spPr>
          <a:xfrm>
            <a:off x="4444097" y="5721044"/>
            <a:ext cx="1103711" cy="705157"/>
          </a:xfrm>
          <a:prstGeom prst="rect">
            <a:avLst/>
          </a:prstGeom>
          <a:noFill/>
          <a:ln>
            <a:noFill/>
          </a:ln>
        </p:spPr>
      </p:pic>
      <p:pic>
        <p:nvPicPr>
          <p:cNvPr id="234" name="Google Shape;234;p8"/>
          <p:cNvPicPr preferRelativeResize="0"/>
          <p:nvPr/>
        </p:nvPicPr>
        <p:blipFill rotWithShape="1">
          <a:blip r:embed="rId14">
            <a:alphaModFix/>
          </a:blip>
          <a:srcRect/>
          <a:stretch/>
        </p:blipFill>
        <p:spPr>
          <a:xfrm>
            <a:off x="6906547" y="5905254"/>
            <a:ext cx="1932653" cy="402645"/>
          </a:xfrm>
          <a:prstGeom prst="rect">
            <a:avLst/>
          </a:prstGeom>
          <a:noFill/>
          <a:ln>
            <a:noFill/>
          </a:ln>
        </p:spPr>
      </p:pic>
      <p:graphicFrame>
        <p:nvGraphicFramePr>
          <p:cNvPr id="235" name="Google Shape;235;p8"/>
          <p:cNvGraphicFramePr/>
          <p:nvPr/>
        </p:nvGraphicFramePr>
        <p:xfrm>
          <a:off x="101600" y="6172201"/>
          <a:ext cx="10488917" cy="801180"/>
        </p:xfrm>
        <a:graphic>
          <a:graphicData uri="http://schemas.openxmlformats.org/drawingml/2006/table">
            <a:tbl>
              <a:tblPr>
                <a:noFill/>
              </a:tblPr>
              <a:tblGrid>
                <a:gridCol w="10488917">
                  <a:extLst>
                    <a:ext uri="{9D8B030D-6E8A-4147-A177-3AD203B41FA5}">
                      <a16:colId xmlns:a16="http://schemas.microsoft.com/office/drawing/2014/main" val="20000"/>
                    </a:ext>
                  </a:extLst>
                </a:gridCol>
              </a:tblGrid>
              <a:tr h="787823">
                <a:tc>
                  <a:txBody>
                    <a:bodyPr/>
                    <a:lstStyle/>
                    <a:p>
                      <a:pPr marL="0" marR="0" lvl="0" indent="0" algn="just" rtl="0">
                        <a:lnSpc>
                          <a:spcPct val="151666"/>
                        </a:lnSpc>
                        <a:spcBef>
                          <a:spcPts val="0"/>
                        </a:spcBef>
                        <a:spcAft>
                          <a:spcPts val="0"/>
                        </a:spcAft>
                        <a:buClr>
                          <a:schemeClr val="dk1"/>
                        </a:buClr>
                        <a:buSzPts val="1200"/>
                        <a:buFont typeface="Calibri"/>
                        <a:buNone/>
                      </a:pPr>
                      <a:r>
                        <a:rPr lang="en-US" sz="800" b="0" i="1" u="none" strike="noStrike" cap="none">
                          <a:solidFill>
                            <a:schemeClr val="dk1"/>
                          </a:solidFill>
                          <a:latin typeface="Calibri"/>
                          <a:ea typeface="Calibri"/>
                          <a:cs typeface="Calibri"/>
                          <a:sym typeface="Calibri"/>
                        </a:rPr>
                        <a:t>© 2022-2024. This work is licensed under a </a:t>
                      </a:r>
                      <a:r>
                        <a:rPr lang="en-US" sz="800" b="0" i="1" u="sng" strike="noStrike" cap="none">
                          <a:solidFill>
                            <a:schemeClr val="dk1"/>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 4.0 LEGAL CODE</a:t>
                      </a:r>
                      <a:r>
                        <a:rPr lang="en-US" sz="800" b="0" i="1" u="none" strike="noStrike" cap="none">
                          <a:solidFill>
                            <a:schemeClr val="dk1"/>
                          </a:solidFill>
                          <a:latin typeface="Calibri"/>
                          <a:ea typeface="Calibri"/>
                          <a:cs typeface="Calibri"/>
                          <a:sym typeface="Calibri"/>
                        </a:rPr>
                        <a:t>.</a:t>
                      </a:r>
                      <a:endParaRPr sz="900"/>
                    </a:p>
                    <a:p>
                      <a:pPr marL="0" marR="0" lvl="0" indent="0" algn="just" rtl="0">
                        <a:lnSpc>
                          <a:spcPct val="140000"/>
                        </a:lnSpc>
                        <a:spcBef>
                          <a:spcPts val="0"/>
                        </a:spcBef>
                        <a:spcAft>
                          <a:spcPts val="0"/>
                        </a:spcAft>
                        <a:buNone/>
                      </a:pPr>
                      <a:r>
                        <a:rPr lang="en-US" sz="900" u="none" strike="noStrike" cap="none">
                          <a:solidFill>
                            <a:srgbClr val="0F2D2E"/>
                          </a:solidFill>
                          <a:latin typeface="Century Gothic"/>
                          <a:ea typeface="Century Gothic"/>
                          <a:cs typeface="Century Gothic"/>
                          <a:sym typeface="Century Gothic"/>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a:t>
                      </a:r>
                      <a:endParaRPr sz="700" u="none" strike="noStrike" cap="none"/>
                    </a:p>
                  </a:txBody>
                  <a:tcPr marL="127000" marR="127000" marT="127000" marB="127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9052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3"/>
          <p:cNvSpPr txBox="1">
            <a:spLocks noGrp="1"/>
          </p:cNvSpPr>
          <p:nvPr>
            <p:ph type="title" idx="4294967295"/>
          </p:nvPr>
        </p:nvSpPr>
        <p:spPr>
          <a:xfrm>
            <a:off x="775447" y="433788"/>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br>
              <a:rPr lang="nl-BE"/>
            </a:br>
            <a:r>
              <a:rPr lang="nl-BE"/>
              <a:t>The position of gamification in the curriculum</a:t>
            </a:r>
            <a:br>
              <a:rPr lang="nl-BE"/>
            </a:br>
            <a:endParaRPr/>
          </a:p>
        </p:txBody>
      </p:sp>
      <p:grpSp>
        <p:nvGrpSpPr>
          <p:cNvPr id="108" name="Google Shape;108;p3"/>
          <p:cNvGrpSpPr/>
          <p:nvPr/>
        </p:nvGrpSpPr>
        <p:grpSpPr>
          <a:xfrm>
            <a:off x="1181490" y="1559987"/>
            <a:ext cx="10109557" cy="4789011"/>
            <a:chOff x="154334" y="241240"/>
            <a:chExt cx="10109557" cy="4789011"/>
          </a:xfrm>
        </p:grpSpPr>
        <p:sp>
          <p:nvSpPr>
            <p:cNvPr id="109" name="Google Shape;109;p3"/>
            <p:cNvSpPr/>
            <p:nvPr/>
          </p:nvSpPr>
          <p:spPr>
            <a:xfrm>
              <a:off x="5432056" y="3317986"/>
              <a:ext cx="4831835" cy="1686877"/>
            </a:xfrm>
            <a:prstGeom prst="roundRect">
              <a:avLst>
                <a:gd name="adj" fmla="val 10000"/>
              </a:avLst>
            </a:prstGeom>
            <a:solidFill>
              <a:schemeClr val="lt1">
                <a:alpha val="87058"/>
              </a:schemeClr>
            </a:solidFill>
            <a:ln w="12700" cap="flat" cmpd="sng">
              <a:solidFill>
                <a:srgbClr val="5B6FA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3"/>
            <p:cNvSpPr txBox="1"/>
            <p:nvPr/>
          </p:nvSpPr>
          <p:spPr>
            <a:xfrm>
              <a:off x="6918662" y="3776761"/>
              <a:ext cx="3308174" cy="1191048"/>
            </a:xfrm>
            <a:prstGeom prst="rect">
              <a:avLst/>
            </a:prstGeom>
            <a:noFill/>
            <a:ln>
              <a:noFill/>
            </a:ln>
          </p:spPr>
          <p:txBody>
            <a:bodyPr spcFirstLastPara="1" wrap="square" lIns="83800" tIns="83800" rIns="83800" bIns="83800" anchor="t" anchorCtr="0">
              <a:noAutofit/>
            </a:bodyPr>
            <a:lstStyle/>
            <a:p>
              <a:pPr marL="228600" marR="0" lvl="1" indent="-88900" algn="l" rtl="0">
                <a:lnSpc>
                  <a:spcPct val="90000"/>
                </a:lnSpc>
                <a:spcBef>
                  <a:spcPts val="0"/>
                </a:spcBef>
                <a:spcAft>
                  <a:spcPts val="0"/>
                </a:spcAft>
                <a:buClr>
                  <a:schemeClr val="dk1"/>
                </a:buClr>
                <a:buSzPts val="2200"/>
                <a:buFont typeface="Gill Sans"/>
                <a:buNone/>
              </a:pPr>
              <a:endParaRPr sz="2200" b="0" i="0" u="none" strike="noStrike" cap="none">
                <a:solidFill>
                  <a:schemeClr val="dk1"/>
                </a:solidFill>
                <a:latin typeface="Gill Sans"/>
                <a:ea typeface="Gill Sans"/>
                <a:cs typeface="Gill Sans"/>
                <a:sym typeface="Gill Sans"/>
              </a:endParaRPr>
            </a:p>
            <a:p>
              <a:pPr marL="228600" marR="0" lvl="1" indent="-228600" algn="l" rtl="0">
                <a:lnSpc>
                  <a:spcPct val="90000"/>
                </a:lnSpc>
                <a:spcBef>
                  <a:spcPts val="330"/>
                </a:spcBef>
                <a:spcAft>
                  <a:spcPts val="0"/>
                </a:spcAft>
                <a:buClr>
                  <a:schemeClr val="dk1"/>
                </a:buClr>
                <a:buSzPts val="2200"/>
                <a:buFont typeface="Gill Sans"/>
                <a:buChar char="•"/>
              </a:pPr>
              <a:r>
                <a:rPr lang="nl-BE" sz="2200" b="0" i="0" u="none" strike="noStrike" cap="none">
                  <a:solidFill>
                    <a:schemeClr val="dk1"/>
                  </a:solidFill>
                  <a:latin typeface="Gill Sans"/>
                  <a:ea typeface="Gill Sans"/>
                  <a:cs typeface="Gill Sans"/>
                  <a:sym typeface="Gill Sans"/>
                </a:rPr>
                <a:t>How do we teach?</a:t>
              </a:r>
              <a:endParaRPr sz="2200" b="0" i="0" u="none" strike="noStrike" cap="none">
                <a:solidFill>
                  <a:schemeClr val="dk1"/>
                </a:solidFill>
                <a:latin typeface="Gill Sans"/>
                <a:ea typeface="Gill Sans"/>
                <a:cs typeface="Gill Sans"/>
                <a:sym typeface="Gill Sans"/>
              </a:endParaRPr>
            </a:p>
          </p:txBody>
        </p:sp>
        <p:sp>
          <p:nvSpPr>
            <p:cNvPr id="111" name="Google Shape;111;p3"/>
            <p:cNvSpPr/>
            <p:nvPr/>
          </p:nvSpPr>
          <p:spPr>
            <a:xfrm>
              <a:off x="175480" y="3343374"/>
              <a:ext cx="4789986" cy="1686877"/>
            </a:xfrm>
            <a:prstGeom prst="roundRect">
              <a:avLst>
                <a:gd name="adj" fmla="val 10000"/>
              </a:avLst>
            </a:prstGeom>
            <a:solidFill>
              <a:schemeClr val="lt1">
                <a:alpha val="87058"/>
              </a:schemeClr>
            </a:solidFill>
            <a:ln w="12700" cap="flat" cmpd="sng">
              <a:solidFill>
                <a:srgbClr val="95638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p3"/>
            <p:cNvSpPr txBox="1"/>
            <p:nvPr/>
          </p:nvSpPr>
          <p:spPr>
            <a:xfrm>
              <a:off x="212535" y="3802148"/>
              <a:ext cx="3278880" cy="1191048"/>
            </a:xfrm>
            <a:prstGeom prst="rect">
              <a:avLst/>
            </a:prstGeom>
            <a:noFill/>
            <a:ln>
              <a:noFill/>
            </a:ln>
          </p:spPr>
          <p:txBody>
            <a:bodyPr spcFirstLastPara="1" wrap="square" lIns="83800" tIns="83800" rIns="83800" bIns="83800" anchor="t" anchorCtr="0">
              <a:noAutofit/>
            </a:bodyPr>
            <a:lstStyle/>
            <a:p>
              <a:pPr marL="228600" marR="0" lvl="1" indent="-88900" algn="l" rtl="0">
                <a:lnSpc>
                  <a:spcPct val="90000"/>
                </a:lnSpc>
                <a:spcBef>
                  <a:spcPts val="0"/>
                </a:spcBef>
                <a:spcAft>
                  <a:spcPts val="0"/>
                </a:spcAft>
                <a:buClr>
                  <a:schemeClr val="dk1"/>
                </a:buClr>
                <a:buSzPts val="2200"/>
                <a:buFont typeface="Gill Sans"/>
                <a:buNone/>
              </a:pPr>
              <a:endParaRPr sz="2200" b="0" i="0" u="none" strike="noStrike" cap="none">
                <a:solidFill>
                  <a:schemeClr val="dk1"/>
                </a:solidFill>
                <a:latin typeface="Gill Sans"/>
                <a:ea typeface="Gill Sans"/>
                <a:cs typeface="Gill Sans"/>
                <a:sym typeface="Gill Sans"/>
              </a:endParaRPr>
            </a:p>
            <a:p>
              <a:pPr marL="228600" marR="0" lvl="1" indent="-228600" algn="l" rtl="0">
                <a:lnSpc>
                  <a:spcPct val="90000"/>
                </a:lnSpc>
                <a:spcBef>
                  <a:spcPts val="330"/>
                </a:spcBef>
                <a:spcAft>
                  <a:spcPts val="0"/>
                </a:spcAft>
                <a:buClr>
                  <a:schemeClr val="dk1"/>
                </a:buClr>
                <a:buSzPts val="2200"/>
                <a:buFont typeface="Gill Sans"/>
                <a:buChar char="•"/>
              </a:pPr>
              <a:r>
                <a:rPr lang="nl-BE" sz="2200" b="0" i="0" u="none" strike="noStrike" cap="none">
                  <a:solidFill>
                    <a:schemeClr val="dk1"/>
                  </a:solidFill>
                  <a:latin typeface="Gill Sans"/>
                  <a:ea typeface="Gill Sans"/>
                  <a:cs typeface="Gill Sans"/>
                  <a:sym typeface="Gill Sans"/>
                </a:rPr>
                <a:t>How much do we teach?</a:t>
              </a:r>
              <a:endParaRPr sz="2200" b="0" i="0" u="none" strike="noStrike" cap="none">
                <a:solidFill>
                  <a:schemeClr val="dk1"/>
                </a:solidFill>
                <a:latin typeface="Gill Sans"/>
                <a:ea typeface="Gill Sans"/>
                <a:cs typeface="Gill Sans"/>
                <a:sym typeface="Gill Sans"/>
              </a:endParaRPr>
            </a:p>
          </p:txBody>
        </p:sp>
        <p:sp>
          <p:nvSpPr>
            <p:cNvPr id="113" name="Google Shape;113;p3"/>
            <p:cNvSpPr/>
            <p:nvPr/>
          </p:nvSpPr>
          <p:spPr>
            <a:xfrm>
              <a:off x="5446015" y="241240"/>
              <a:ext cx="4757357" cy="1686877"/>
            </a:xfrm>
            <a:prstGeom prst="roundRect">
              <a:avLst>
                <a:gd name="adj" fmla="val 10000"/>
              </a:avLst>
            </a:prstGeom>
            <a:solidFill>
              <a:schemeClr val="lt1">
                <a:alpha val="87058"/>
              </a:schemeClr>
            </a:solidFill>
            <a:ln w="12700" cap="flat" cmpd="sng">
              <a:solidFill>
                <a:srgbClr val="56C07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 name="Google Shape;114;p3"/>
            <p:cNvSpPr txBox="1"/>
            <p:nvPr/>
          </p:nvSpPr>
          <p:spPr>
            <a:xfrm>
              <a:off x="6910277" y="278295"/>
              <a:ext cx="3256040" cy="1191048"/>
            </a:xfrm>
            <a:prstGeom prst="rect">
              <a:avLst/>
            </a:prstGeom>
            <a:noFill/>
            <a:ln>
              <a:noFill/>
            </a:ln>
          </p:spPr>
          <p:txBody>
            <a:bodyPr spcFirstLastPara="1" wrap="square" lIns="83800" tIns="83800" rIns="83800" bIns="83800" anchor="t" anchorCtr="0">
              <a:noAutofit/>
            </a:bodyPr>
            <a:lstStyle/>
            <a:p>
              <a:pPr marL="228600" marR="0" lvl="1" indent="-228600" algn="l" rtl="0">
                <a:lnSpc>
                  <a:spcPct val="90000"/>
                </a:lnSpc>
                <a:spcBef>
                  <a:spcPts val="0"/>
                </a:spcBef>
                <a:spcAft>
                  <a:spcPts val="0"/>
                </a:spcAft>
                <a:buClr>
                  <a:schemeClr val="dk1"/>
                </a:buClr>
                <a:buSzPts val="2200"/>
                <a:buFont typeface="Gill Sans"/>
                <a:buChar char="•"/>
              </a:pPr>
              <a:r>
                <a:rPr lang="nl-BE" sz="2200" b="0" i="0" u="none" strike="noStrike" cap="none">
                  <a:solidFill>
                    <a:schemeClr val="dk1"/>
                  </a:solidFill>
                  <a:latin typeface="Gill Sans"/>
                  <a:ea typeface="Gill Sans"/>
                  <a:cs typeface="Gill Sans"/>
                  <a:sym typeface="Gill Sans"/>
                </a:rPr>
                <a:t>What do we teach?</a:t>
              </a:r>
              <a:endParaRPr sz="2200" b="0" i="0" u="none" strike="noStrike" cap="none">
                <a:solidFill>
                  <a:schemeClr val="dk1"/>
                </a:solidFill>
                <a:latin typeface="Gill Sans"/>
                <a:ea typeface="Gill Sans"/>
                <a:cs typeface="Gill Sans"/>
                <a:sym typeface="Gill Sans"/>
              </a:endParaRPr>
            </a:p>
          </p:txBody>
        </p:sp>
        <p:sp>
          <p:nvSpPr>
            <p:cNvPr id="115" name="Google Shape;115;p3"/>
            <p:cNvSpPr/>
            <p:nvPr/>
          </p:nvSpPr>
          <p:spPr>
            <a:xfrm>
              <a:off x="154334" y="241240"/>
              <a:ext cx="4780872" cy="1686877"/>
            </a:xfrm>
            <a:prstGeom prst="roundRect">
              <a:avLst>
                <a:gd name="adj" fmla="val 10000"/>
              </a:avLst>
            </a:prstGeom>
            <a:solidFill>
              <a:schemeClr val="lt1">
                <a:alpha val="87058"/>
              </a:schemeClr>
            </a:solidFill>
            <a:ln w="127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3"/>
            <p:cNvSpPr txBox="1"/>
            <p:nvPr/>
          </p:nvSpPr>
          <p:spPr>
            <a:xfrm>
              <a:off x="191389" y="278295"/>
              <a:ext cx="3272500" cy="1191048"/>
            </a:xfrm>
            <a:prstGeom prst="rect">
              <a:avLst/>
            </a:prstGeom>
            <a:noFill/>
            <a:ln>
              <a:noFill/>
            </a:ln>
          </p:spPr>
          <p:txBody>
            <a:bodyPr spcFirstLastPara="1" wrap="square" lIns="83800" tIns="83800" rIns="83800" bIns="83800" anchor="t" anchorCtr="0">
              <a:noAutofit/>
            </a:bodyPr>
            <a:lstStyle/>
            <a:p>
              <a:pPr marL="228600" marR="0" lvl="1" indent="-228600" algn="l" rtl="0">
                <a:lnSpc>
                  <a:spcPct val="90000"/>
                </a:lnSpc>
                <a:spcBef>
                  <a:spcPts val="0"/>
                </a:spcBef>
                <a:spcAft>
                  <a:spcPts val="0"/>
                </a:spcAft>
                <a:buClr>
                  <a:schemeClr val="dk1"/>
                </a:buClr>
                <a:buSzPts val="2200"/>
                <a:buFont typeface="Gill Sans"/>
                <a:buChar char="•"/>
              </a:pPr>
              <a:r>
                <a:rPr lang="nl-BE" sz="2200" b="0" i="0" u="none" strike="noStrike" cap="none">
                  <a:solidFill>
                    <a:schemeClr val="dk1"/>
                  </a:solidFill>
                  <a:latin typeface="Gill Sans"/>
                  <a:ea typeface="Gill Sans"/>
                  <a:cs typeface="Gill Sans"/>
                  <a:sym typeface="Gill Sans"/>
                </a:rPr>
                <a:t>Why do we teach?</a:t>
              </a:r>
              <a:endParaRPr sz="2200" b="0" i="0" u="none" strike="noStrike" cap="none">
                <a:solidFill>
                  <a:schemeClr val="dk1"/>
                </a:solidFill>
                <a:latin typeface="Gill Sans"/>
                <a:ea typeface="Gill Sans"/>
                <a:cs typeface="Gill Sans"/>
                <a:sym typeface="Gill Sans"/>
              </a:endParaRPr>
            </a:p>
            <a:p>
              <a:pPr marL="228600" marR="0" lvl="1" indent="-228600" algn="l" rtl="0">
                <a:lnSpc>
                  <a:spcPct val="90000"/>
                </a:lnSpc>
                <a:spcBef>
                  <a:spcPts val="330"/>
                </a:spcBef>
                <a:spcAft>
                  <a:spcPts val="0"/>
                </a:spcAft>
                <a:buClr>
                  <a:schemeClr val="dk1"/>
                </a:buClr>
                <a:buSzPts val="2200"/>
                <a:buFont typeface="Gill Sans"/>
                <a:buChar char="•"/>
              </a:pPr>
              <a:r>
                <a:rPr lang="nl-BE" sz="2200" b="0" i="0" u="none" strike="noStrike" cap="none">
                  <a:solidFill>
                    <a:schemeClr val="dk1"/>
                  </a:solidFill>
                  <a:latin typeface="Gill Sans"/>
                  <a:ea typeface="Gill Sans"/>
                  <a:cs typeface="Gill Sans"/>
                  <a:sym typeface="Gill Sans"/>
                </a:rPr>
                <a:t>What do they learn?</a:t>
              </a:r>
              <a:endParaRPr sz="2200" b="0" i="0" u="none" strike="noStrike" cap="none">
                <a:solidFill>
                  <a:schemeClr val="dk1"/>
                </a:solidFill>
                <a:latin typeface="Gill Sans"/>
                <a:ea typeface="Gill Sans"/>
                <a:cs typeface="Gill Sans"/>
                <a:sym typeface="Gill Sans"/>
              </a:endParaRPr>
            </a:p>
          </p:txBody>
        </p:sp>
        <p:sp>
          <p:nvSpPr>
            <p:cNvPr id="117" name="Google Shape;117;p3"/>
            <p:cNvSpPr/>
            <p:nvPr/>
          </p:nvSpPr>
          <p:spPr>
            <a:xfrm>
              <a:off x="2865379" y="300475"/>
              <a:ext cx="2282556" cy="2282556"/>
            </a:xfrm>
            <a:custGeom>
              <a:avLst/>
              <a:gdLst/>
              <a:ahLst/>
              <a:cxnLst/>
              <a:rect l="l" t="t" r="r" b="b"/>
              <a:pathLst>
                <a:path w="120000" h="120000" extrusionOk="0">
                  <a:moveTo>
                    <a:pt x="0" y="120000"/>
                  </a:moveTo>
                  <a:lnTo>
                    <a:pt x="0" y="120000"/>
                  </a:lnTo>
                  <a:cubicBezTo>
                    <a:pt x="0" y="53726"/>
                    <a:pt x="53726" y="0"/>
                    <a:pt x="120000" y="0"/>
                  </a:cubicBezTo>
                  <a:lnTo>
                    <a:pt x="120000" y="120000"/>
                  </a:lnTo>
                  <a:close/>
                </a:path>
              </a:pathLst>
            </a:custGeom>
            <a:solidFill>
              <a:schemeClr val="accent5"/>
            </a:solidFill>
            <a:ln w="127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3"/>
            <p:cNvSpPr txBox="1"/>
            <p:nvPr/>
          </p:nvSpPr>
          <p:spPr>
            <a:xfrm>
              <a:off x="3533924" y="969020"/>
              <a:ext cx="1614011" cy="1614011"/>
            </a:xfrm>
            <a:prstGeom prst="rect">
              <a:avLst/>
            </a:prstGeom>
            <a:noFill/>
            <a:ln>
              <a:noFill/>
            </a:ln>
          </p:spPr>
          <p:txBody>
            <a:bodyPr spcFirstLastPara="1" wrap="square" lIns="163575" tIns="163575" rIns="163575" bIns="16357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nl-BE" sz="2300" b="1" i="0" u="none" strike="noStrike" cap="none">
                  <a:solidFill>
                    <a:schemeClr val="lt1"/>
                  </a:solidFill>
                  <a:latin typeface="Calibri"/>
                  <a:ea typeface="Calibri"/>
                  <a:cs typeface="Calibri"/>
                  <a:sym typeface="Calibri"/>
                </a:rPr>
                <a:t>Aims &amp; Objectives</a:t>
              </a:r>
              <a:endParaRPr sz="2300" b="1" i="0" u="none" strike="noStrike" cap="none">
                <a:solidFill>
                  <a:schemeClr val="lt1"/>
                </a:solidFill>
                <a:latin typeface="Calibri"/>
                <a:ea typeface="Calibri"/>
                <a:cs typeface="Calibri"/>
                <a:sym typeface="Calibri"/>
              </a:endParaRPr>
            </a:p>
          </p:txBody>
        </p:sp>
        <p:sp>
          <p:nvSpPr>
            <p:cNvPr id="119" name="Google Shape;119;p3"/>
            <p:cNvSpPr/>
            <p:nvPr/>
          </p:nvSpPr>
          <p:spPr>
            <a:xfrm rot="5400000">
              <a:off x="5253364" y="300475"/>
              <a:ext cx="2282556" cy="2282556"/>
            </a:xfrm>
            <a:custGeom>
              <a:avLst/>
              <a:gdLst/>
              <a:ahLst/>
              <a:cxnLst/>
              <a:rect l="l" t="t" r="r" b="b"/>
              <a:pathLst>
                <a:path w="120000" h="120000" extrusionOk="0">
                  <a:moveTo>
                    <a:pt x="0" y="120000"/>
                  </a:moveTo>
                  <a:lnTo>
                    <a:pt x="0" y="120000"/>
                  </a:lnTo>
                  <a:cubicBezTo>
                    <a:pt x="0" y="53726"/>
                    <a:pt x="53726" y="0"/>
                    <a:pt x="120000" y="0"/>
                  </a:cubicBezTo>
                  <a:lnTo>
                    <a:pt x="120000" y="120000"/>
                  </a:lnTo>
                  <a:close/>
                </a:path>
              </a:pathLst>
            </a:custGeom>
            <a:solidFill>
              <a:srgbClr val="56C074"/>
            </a:solidFill>
            <a:ln w="127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 name="Google Shape;120;p3"/>
            <p:cNvSpPr txBox="1"/>
            <p:nvPr/>
          </p:nvSpPr>
          <p:spPr>
            <a:xfrm>
              <a:off x="5253364" y="969020"/>
              <a:ext cx="1614011" cy="1614011"/>
            </a:xfrm>
            <a:prstGeom prst="rect">
              <a:avLst/>
            </a:prstGeom>
            <a:noFill/>
            <a:ln>
              <a:noFill/>
            </a:ln>
          </p:spPr>
          <p:txBody>
            <a:bodyPr spcFirstLastPara="1" wrap="square" lIns="163575" tIns="163575" rIns="163575" bIns="16357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nl-BE" sz="2300" b="1" i="0" u="none" strike="noStrike" cap="none">
                  <a:solidFill>
                    <a:schemeClr val="lt1"/>
                  </a:solidFill>
                  <a:latin typeface="Calibri"/>
                  <a:ea typeface="Calibri"/>
                  <a:cs typeface="Calibri"/>
                  <a:sym typeface="Calibri"/>
                </a:rPr>
                <a:t>Content</a:t>
              </a:r>
              <a:endParaRPr sz="2300" b="1" i="0" u="none" strike="noStrike" cap="none">
                <a:solidFill>
                  <a:schemeClr val="lt1"/>
                </a:solidFill>
                <a:latin typeface="Calibri"/>
                <a:ea typeface="Calibri"/>
                <a:cs typeface="Calibri"/>
                <a:sym typeface="Calibri"/>
              </a:endParaRPr>
            </a:p>
          </p:txBody>
        </p:sp>
        <p:sp>
          <p:nvSpPr>
            <p:cNvPr id="121" name="Google Shape;121;p3"/>
            <p:cNvSpPr/>
            <p:nvPr/>
          </p:nvSpPr>
          <p:spPr>
            <a:xfrm rot="10800000">
              <a:off x="5253364" y="2688460"/>
              <a:ext cx="2282556" cy="2282556"/>
            </a:xfrm>
            <a:custGeom>
              <a:avLst/>
              <a:gdLst/>
              <a:ahLst/>
              <a:cxnLst/>
              <a:rect l="l" t="t" r="r" b="b"/>
              <a:pathLst>
                <a:path w="120000" h="120000" extrusionOk="0">
                  <a:moveTo>
                    <a:pt x="0" y="120000"/>
                  </a:moveTo>
                  <a:lnTo>
                    <a:pt x="0" y="120000"/>
                  </a:lnTo>
                  <a:cubicBezTo>
                    <a:pt x="0" y="53726"/>
                    <a:pt x="53726" y="0"/>
                    <a:pt x="120000" y="0"/>
                  </a:cubicBezTo>
                  <a:lnTo>
                    <a:pt x="120000" y="120000"/>
                  </a:lnTo>
                  <a:close/>
                </a:path>
              </a:pathLst>
            </a:custGeom>
            <a:solidFill>
              <a:srgbClr val="5B6FAC"/>
            </a:solidFill>
            <a:ln w="127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3"/>
            <p:cNvSpPr txBox="1"/>
            <p:nvPr/>
          </p:nvSpPr>
          <p:spPr>
            <a:xfrm>
              <a:off x="5253364" y="2688460"/>
              <a:ext cx="1614011" cy="1614011"/>
            </a:xfrm>
            <a:prstGeom prst="rect">
              <a:avLst/>
            </a:prstGeom>
            <a:noFill/>
            <a:ln>
              <a:noFill/>
            </a:ln>
          </p:spPr>
          <p:txBody>
            <a:bodyPr spcFirstLastPara="1" wrap="square" lIns="163575" tIns="163575" rIns="163575" bIns="16357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nl-BE" sz="2300" b="1" i="0" u="none" strike="noStrike" cap="none">
                  <a:solidFill>
                    <a:schemeClr val="lt1"/>
                  </a:solidFill>
                  <a:latin typeface="Calibri"/>
                  <a:ea typeface="Calibri"/>
                  <a:cs typeface="Calibri"/>
                  <a:sym typeface="Calibri"/>
                </a:rPr>
                <a:t>Teaching Strategies</a:t>
              </a:r>
              <a:endParaRPr sz="2300" b="1" i="0" u="none" strike="noStrike" cap="none">
                <a:solidFill>
                  <a:schemeClr val="lt1"/>
                </a:solidFill>
                <a:latin typeface="Calibri"/>
                <a:ea typeface="Calibri"/>
                <a:cs typeface="Calibri"/>
                <a:sym typeface="Calibri"/>
              </a:endParaRPr>
            </a:p>
          </p:txBody>
        </p:sp>
        <p:sp>
          <p:nvSpPr>
            <p:cNvPr id="123" name="Google Shape;123;p3"/>
            <p:cNvSpPr/>
            <p:nvPr/>
          </p:nvSpPr>
          <p:spPr>
            <a:xfrm rot="-5400000">
              <a:off x="2865379" y="2688460"/>
              <a:ext cx="2282556" cy="2282556"/>
            </a:xfrm>
            <a:custGeom>
              <a:avLst/>
              <a:gdLst/>
              <a:ahLst/>
              <a:cxnLst/>
              <a:rect l="l" t="t" r="r" b="b"/>
              <a:pathLst>
                <a:path w="120000" h="120000" extrusionOk="0">
                  <a:moveTo>
                    <a:pt x="0" y="120000"/>
                  </a:moveTo>
                  <a:lnTo>
                    <a:pt x="0" y="120000"/>
                  </a:lnTo>
                  <a:cubicBezTo>
                    <a:pt x="0" y="53726"/>
                    <a:pt x="53726" y="0"/>
                    <a:pt x="120000" y="0"/>
                  </a:cubicBezTo>
                  <a:lnTo>
                    <a:pt x="120000" y="120000"/>
                  </a:lnTo>
                  <a:close/>
                </a:path>
              </a:pathLst>
            </a:custGeom>
            <a:solidFill>
              <a:srgbClr val="956388"/>
            </a:solidFill>
            <a:ln w="127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3"/>
            <p:cNvSpPr txBox="1"/>
            <p:nvPr/>
          </p:nvSpPr>
          <p:spPr>
            <a:xfrm>
              <a:off x="3533924" y="2688460"/>
              <a:ext cx="1614011" cy="1614011"/>
            </a:xfrm>
            <a:prstGeom prst="rect">
              <a:avLst/>
            </a:prstGeom>
            <a:noFill/>
            <a:ln>
              <a:noFill/>
            </a:ln>
          </p:spPr>
          <p:txBody>
            <a:bodyPr spcFirstLastPara="1" wrap="square" lIns="163575" tIns="163575" rIns="163575" bIns="163575" anchor="ctr" anchorCtr="0">
              <a:noAutofit/>
            </a:bodyPr>
            <a:lstStyle/>
            <a:p>
              <a:pPr marL="0" marR="0" lvl="0" indent="0" algn="ctr" rtl="0">
                <a:lnSpc>
                  <a:spcPct val="90000"/>
                </a:lnSpc>
                <a:spcBef>
                  <a:spcPts val="0"/>
                </a:spcBef>
                <a:spcAft>
                  <a:spcPts val="0"/>
                </a:spcAft>
                <a:buClr>
                  <a:srgbClr val="000000"/>
                </a:buClr>
                <a:buSzPts val="2300"/>
                <a:buFont typeface="Arial"/>
                <a:buNone/>
              </a:pPr>
              <a:r>
                <a:rPr lang="nl-BE" sz="2300" b="1" i="0" u="none" strike="noStrike" cap="none">
                  <a:solidFill>
                    <a:schemeClr val="lt1"/>
                  </a:solidFill>
                  <a:latin typeface="Calibri"/>
                  <a:ea typeface="Calibri"/>
                  <a:cs typeface="Calibri"/>
                  <a:sym typeface="Calibri"/>
                </a:rPr>
                <a:t>Evaluation</a:t>
              </a:r>
              <a:endParaRPr sz="2300" b="1" i="0" u="none" strike="noStrike" cap="none">
                <a:solidFill>
                  <a:schemeClr val="lt1"/>
                </a:solidFill>
                <a:latin typeface="Calibri"/>
                <a:ea typeface="Calibri"/>
                <a:cs typeface="Calibri"/>
                <a:sym typeface="Calibri"/>
              </a:endParaRPr>
            </a:p>
          </p:txBody>
        </p:sp>
        <p:sp>
          <p:nvSpPr>
            <p:cNvPr id="125" name="Google Shape;125;p3"/>
            <p:cNvSpPr/>
            <p:nvPr/>
          </p:nvSpPr>
          <p:spPr>
            <a:xfrm>
              <a:off x="4806605" y="2161311"/>
              <a:ext cx="788088" cy="685293"/>
            </a:xfrm>
            <a:custGeom>
              <a:avLst/>
              <a:gdLst/>
              <a:ahLst/>
              <a:cxnLst/>
              <a:rect l="l" t="t" r="r" b="b"/>
              <a:pathLst>
                <a:path w="120000" h="120000" extrusionOk="0">
                  <a:moveTo>
                    <a:pt x="6522" y="60000"/>
                  </a:moveTo>
                  <a:lnTo>
                    <a:pt x="6522" y="60000"/>
                  </a:lnTo>
                  <a:cubicBezTo>
                    <a:pt x="6522" y="34374"/>
                    <a:pt x="25367" y="12492"/>
                    <a:pt x="51107" y="8231"/>
                  </a:cubicBezTo>
                  <a:cubicBezTo>
                    <a:pt x="76848" y="3970"/>
                    <a:pt x="101961" y="18574"/>
                    <a:pt x="110521" y="42783"/>
                  </a:cubicBezTo>
                  <a:lnTo>
                    <a:pt x="116427" y="42783"/>
                  </a:lnTo>
                  <a:lnTo>
                    <a:pt x="106957" y="60000"/>
                  </a:lnTo>
                  <a:lnTo>
                    <a:pt x="90340" y="42783"/>
                  </a:lnTo>
                  <a:lnTo>
                    <a:pt x="95921" y="42783"/>
                  </a:lnTo>
                  <a:cubicBezTo>
                    <a:pt x="87358" y="27416"/>
                    <a:pt x="68572" y="19475"/>
                    <a:pt x="50448" y="23561"/>
                  </a:cubicBezTo>
                  <a:cubicBezTo>
                    <a:pt x="32324" y="27648"/>
                    <a:pt x="19565" y="42702"/>
                    <a:pt x="19565" y="60000"/>
                  </a:cubicBezTo>
                  <a:close/>
                </a:path>
              </a:pathLst>
            </a:custGeom>
            <a:solidFill>
              <a:srgbClr val="EFE6CF"/>
            </a:solidFill>
            <a:ln w="127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3"/>
            <p:cNvSpPr/>
            <p:nvPr/>
          </p:nvSpPr>
          <p:spPr>
            <a:xfrm rot="10800000">
              <a:off x="4806605" y="2424886"/>
              <a:ext cx="788088" cy="685293"/>
            </a:xfrm>
            <a:custGeom>
              <a:avLst/>
              <a:gdLst/>
              <a:ahLst/>
              <a:cxnLst/>
              <a:rect l="l" t="t" r="r" b="b"/>
              <a:pathLst>
                <a:path w="120000" h="120000" extrusionOk="0">
                  <a:moveTo>
                    <a:pt x="6522" y="60000"/>
                  </a:moveTo>
                  <a:lnTo>
                    <a:pt x="6522" y="60000"/>
                  </a:lnTo>
                  <a:cubicBezTo>
                    <a:pt x="6522" y="34374"/>
                    <a:pt x="25367" y="12492"/>
                    <a:pt x="51107" y="8231"/>
                  </a:cubicBezTo>
                  <a:cubicBezTo>
                    <a:pt x="76848" y="3970"/>
                    <a:pt x="101961" y="18574"/>
                    <a:pt x="110521" y="42783"/>
                  </a:cubicBezTo>
                  <a:lnTo>
                    <a:pt x="116427" y="42783"/>
                  </a:lnTo>
                  <a:lnTo>
                    <a:pt x="106957" y="60000"/>
                  </a:lnTo>
                  <a:lnTo>
                    <a:pt x="90340" y="42783"/>
                  </a:lnTo>
                  <a:lnTo>
                    <a:pt x="95921" y="42783"/>
                  </a:lnTo>
                  <a:cubicBezTo>
                    <a:pt x="87358" y="27416"/>
                    <a:pt x="68572" y="19475"/>
                    <a:pt x="50448" y="23561"/>
                  </a:cubicBezTo>
                  <a:cubicBezTo>
                    <a:pt x="32324" y="27648"/>
                    <a:pt x="19565" y="42702"/>
                    <a:pt x="19565" y="60000"/>
                  </a:cubicBezTo>
                  <a:close/>
                </a:path>
              </a:pathLst>
            </a:custGeom>
            <a:solidFill>
              <a:srgbClr val="EFE6CF"/>
            </a:solidFill>
            <a:ln w="127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27" name="Google Shape;127;p3"/>
          <p:cNvSpPr/>
          <p:nvPr/>
        </p:nvSpPr>
        <p:spPr>
          <a:xfrm rot="-4606941">
            <a:off x="3889454" y="1626131"/>
            <a:ext cx="4676702" cy="4792817"/>
          </a:xfrm>
          <a:prstGeom prst="chord">
            <a:avLst>
              <a:gd name="adj1" fmla="val 4532924"/>
              <a:gd name="adj2" fmla="val 15507396"/>
            </a:avLst>
          </a:prstGeom>
          <a:solidFill>
            <a:srgbClr val="9E9EED">
              <a:alpha val="20000"/>
            </a:srgbClr>
          </a:solidFill>
          <a:ln w="12700" cap="flat" cmpd="sng">
            <a:solidFill>
              <a:srgbClr val="4783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Gill Sans"/>
              <a:ea typeface="Gill Sans"/>
              <a:cs typeface="Gill Sans"/>
              <a:sym typeface="Gill Sans"/>
            </a:endParaRPr>
          </a:p>
        </p:txBody>
      </p:sp>
      <p:pic>
        <p:nvPicPr>
          <p:cNvPr id="23" name="Google Shape;142;p3">
            <a:extLst>
              <a:ext uri="{FF2B5EF4-FFF2-40B4-BE49-F238E27FC236}">
                <a16:creationId xmlns:a16="http://schemas.microsoft.com/office/drawing/2014/main" id="{D00CFC50-2A75-854C-98AE-5C83728B0405}"/>
              </a:ext>
            </a:extLst>
          </p:cNvPr>
          <p:cNvPicPr preferRelativeResize="0"/>
          <p:nvPr/>
        </p:nvPicPr>
        <p:blipFill rotWithShape="1">
          <a:blip r:embed="rId3">
            <a:alphaModFix/>
          </a:blip>
          <a:srcRect/>
          <a:stretch/>
        </p:blipFill>
        <p:spPr>
          <a:xfrm>
            <a:off x="10672591" y="-335220"/>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1000" fill="hold"/>
                                        <p:tgtEl>
                                          <p:spTgt spid="1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4"/>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br>
              <a:rPr lang="nl-B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br>
            <a:r>
              <a:rPr lang="nl-B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Importance of gamified assessment</a:t>
            </a:r>
            <a:endParaRPr/>
          </a:p>
        </p:txBody>
      </p:sp>
      <p:sp>
        <p:nvSpPr>
          <p:cNvPr id="134" name="Google Shape;134;p4"/>
          <p:cNvSpPr txBox="1"/>
          <p:nvPr/>
        </p:nvSpPr>
        <p:spPr>
          <a:xfrm>
            <a:off x="775446" y="2823304"/>
            <a:ext cx="409014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nl-BE" sz="2800" b="0" i="0" u="none" strike="noStrike" cap="none">
                <a:solidFill>
                  <a:srgbClr val="000000"/>
                </a:solidFill>
                <a:latin typeface="Calibri"/>
                <a:ea typeface="Calibri"/>
                <a:cs typeface="Calibri"/>
                <a:sym typeface="Calibri"/>
              </a:rPr>
              <a:t>assessment </a:t>
            </a:r>
            <a:r>
              <a:rPr lang="nl-BE" sz="2800" b="0" i="1" u="none" strike="noStrike" cap="none">
                <a:solidFill>
                  <a:srgbClr val="000000"/>
                </a:solidFill>
                <a:latin typeface="Calibri"/>
                <a:ea typeface="Calibri"/>
                <a:cs typeface="Calibri"/>
                <a:sym typeface="Calibri"/>
              </a:rPr>
              <a:t>for </a:t>
            </a:r>
            <a:r>
              <a:rPr lang="nl-BE" sz="2800" b="0" i="0" u="none" strike="noStrike" cap="none">
                <a:solidFill>
                  <a:srgbClr val="000000"/>
                </a:solidFill>
                <a:latin typeface="Calibri"/>
                <a:ea typeface="Calibri"/>
                <a:cs typeface="Calibri"/>
                <a:sym typeface="Calibri"/>
              </a:rPr>
              <a:t>learning</a:t>
            </a:r>
            <a:endParaRPr sz="2800" b="0" i="0" u="none" strike="noStrike" cap="none">
              <a:solidFill>
                <a:schemeClr val="dk1"/>
              </a:solidFill>
              <a:latin typeface="Candara"/>
              <a:ea typeface="Candara"/>
              <a:cs typeface="Candara"/>
              <a:sym typeface="Candara"/>
            </a:endParaRPr>
          </a:p>
        </p:txBody>
      </p:sp>
      <p:sp>
        <p:nvSpPr>
          <p:cNvPr id="135" name="Google Shape;135;p4"/>
          <p:cNvSpPr txBox="1"/>
          <p:nvPr/>
        </p:nvSpPr>
        <p:spPr>
          <a:xfrm>
            <a:off x="7639610" y="2823304"/>
            <a:ext cx="409014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nl-BE" sz="2800" b="0" i="0" u="none" strike="noStrike" cap="none">
                <a:solidFill>
                  <a:srgbClr val="000000"/>
                </a:solidFill>
                <a:latin typeface="Calibri"/>
                <a:ea typeface="Calibri"/>
                <a:cs typeface="Calibri"/>
                <a:sym typeface="Calibri"/>
              </a:rPr>
              <a:t>assessment </a:t>
            </a:r>
            <a:r>
              <a:rPr lang="nl-BE" sz="2800" b="0" i="1" u="none" strike="noStrike" cap="none">
                <a:solidFill>
                  <a:srgbClr val="000000"/>
                </a:solidFill>
                <a:latin typeface="Calibri"/>
                <a:ea typeface="Calibri"/>
                <a:cs typeface="Calibri"/>
                <a:sym typeface="Calibri"/>
              </a:rPr>
              <a:t>of </a:t>
            </a:r>
            <a:r>
              <a:rPr lang="nl-BE" sz="2800" b="0" i="0" u="none" strike="noStrike" cap="none">
                <a:solidFill>
                  <a:srgbClr val="000000"/>
                </a:solidFill>
                <a:latin typeface="Calibri"/>
                <a:ea typeface="Calibri"/>
                <a:cs typeface="Calibri"/>
                <a:sym typeface="Calibri"/>
              </a:rPr>
              <a:t>learning</a:t>
            </a:r>
            <a:endParaRPr sz="2800" b="0" i="0" u="none" strike="noStrike" cap="none">
              <a:solidFill>
                <a:schemeClr val="dk1"/>
              </a:solidFill>
              <a:latin typeface="Candara"/>
              <a:ea typeface="Candara"/>
              <a:cs typeface="Candara"/>
              <a:sym typeface="Candara"/>
            </a:endParaRPr>
          </a:p>
        </p:txBody>
      </p:sp>
      <p:pic>
        <p:nvPicPr>
          <p:cNvPr id="136" name="Google Shape;136;p4"/>
          <p:cNvPicPr preferRelativeResize="0"/>
          <p:nvPr/>
        </p:nvPicPr>
        <p:blipFill rotWithShape="1">
          <a:blip r:embed="rId3">
            <a:alphaModFix/>
          </a:blip>
          <a:srcRect l="1616" r="1606"/>
          <a:stretch/>
        </p:blipFill>
        <p:spPr>
          <a:xfrm>
            <a:off x="4481625" y="2015224"/>
            <a:ext cx="3103235" cy="3206676"/>
          </a:xfrm>
          <a:prstGeom prst="rect">
            <a:avLst/>
          </a:prstGeom>
          <a:noFill/>
          <a:ln>
            <a:noFill/>
          </a:ln>
        </p:spPr>
      </p:pic>
      <p:pic>
        <p:nvPicPr>
          <p:cNvPr id="6" name="Google Shape;142;p3">
            <a:extLst>
              <a:ext uri="{FF2B5EF4-FFF2-40B4-BE49-F238E27FC236}">
                <a16:creationId xmlns:a16="http://schemas.microsoft.com/office/drawing/2014/main" id="{D7A2EF02-6BAA-A04F-A42B-3DEFB565CE1F}"/>
              </a:ext>
            </a:extLst>
          </p:cNvPr>
          <p:cNvPicPr preferRelativeResize="0"/>
          <p:nvPr/>
        </p:nvPicPr>
        <p:blipFill rotWithShape="1">
          <a:blip r:embed="rId4">
            <a:alphaModFix/>
          </a:blip>
          <a:srcRect/>
          <a:stretch/>
        </p:blipFill>
        <p:spPr>
          <a:xfrm>
            <a:off x="10672591" y="-335220"/>
            <a:ext cx="1877667" cy="217067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5"/>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nl-B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Advantages</a:t>
            </a:r>
            <a:r>
              <a:rPr lang="nl-BE"/>
              <a:t> of gamified assessment</a:t>
            </a:r>
            <a:br>
              <a:rPr lang="nl-BE"/>
            </a:br>
            <a:endParaRPr/>
          </a:p>
        </p:txBody>
      </p:sp>
      <p:sp>
        <p:nvSpPr>
          <p:cNvPr id="143" name="Google Shape;143;p5"/>
          <p:cNvSpPr txBox="1">
            <a:spLocks noGrp="1"/>
          </p:cNvSpPr>
          <p:nvPr>
            <p:ph type="body" idx="1"/>
          </p:nvPr>
        </p:nvSpPr>
        <p:spPr>
          <a:xfrm>
            <a:off x="775450" y="1911550"/>
            <a:ext cx="6726000" cy="3926100"/>
          </a:xfrm>
          <a:prstGeom prst="rect">
            <a:avLst/>
          </a:prstGeom>
          <a:noFill/>
          <a:ln>
            <a:noFill/>
          </a:ln>
        </p:spPr>
        <p:txBody>
          <a:bodyPr spcFirstLastPara="1" wrap="square" lIns="91425" tIns="45700" rIns="91425" bIns="45700" anchor="t" anchorCtr="0">
            <a:normAutofit lnSpcReduction="10000"/>
          </a:bodyPr>
          <a:lstStyle/>
          <a:p>
            <a:pPr marL="455613" lvl="0" indent="-439738" algn="l" rtl="0">
              <a:lnSpc>
                <a:spcPct val="90000"/>
              </a:lnSpc>
              <a:spcBef>
                <a:spcPts val="0"/>
              </a:spcBef>
              <a:spcAft>
                <a:spcPts val="0"/>
              </a:spcAft>
              <a:buSzPts val="2800"/>
              <a:buChar char="●"/>
            </a:pPr>
            <a:r>
              <a:rPr lang="nl-BE"/>
              <a:t>Replay function</a:t>
            </a:r>
            <a:endParaRPr/>
          </a:p>
          <a:p>
            <a:pPr marL="846138" lvl="1" indent="-439738" algn="l" rtl="0">
              <a:lnSpc>
                <a:spcPct val="150000"/>
              </a:lnSpc>
              <a:spcBef>
                <a:spcPts val="1000"/>
              </a:spcBef>
              <a:spcAft>
                <a:spcPts val="0"/>
              </a:spcAft>
              <a:buSzPts val="2400"/>
              <a:buChar char="▸"/>
            </a:pPr>
            <a:r>
              <a:rPr lang="nl-BE"/>
              <a:t>Freedom to lose</a:t>
            </a:r>
            <a:endParaRPr/>
          </a:p>
          <a:p>
            <a:pPr marL="846138" lvl="1" indent="-439738" algn="l" rtl="0">
              <a:lnSpc>
                <a:spcPct val="150000"/>
              </a:lnSpc>
              <a:spcBef>
                <a:spcPts val="500"/>
              </a:spcBef>
              <a:spcAft>
                <a:spcPts val="0"/>
              </a:spcAft>
              <a:buSzPts val="2400"/>
              <a:buChar char="▸"/>
            </a:pPr>
            <a:r>
              <a:rPr lang="nl-BE"/>
              <a:t>Chance to learn from mistakes</a:t>
            </a:r>
            <a:endParaRPr/>
          </a:p>
          <a:p>
            <a:pPr marL="846138" lvl="1" indent="-439738" algn="l" rtl="0">
              <a:lnSpc>
                <a:spcPct val="150000"/>
              </a:lnSpc>
              <a:spcBef>
                <a:spcPts val="500"/>
              </a:spcBef>
              <a:spcAft>
                <a:spcPts val="0"/>
              </a:spcAft>
              <a:buSzPts val="2400"/>
              <a:buChar char="▸"/>
            </a:pPr>
            <a:r>
              <a:rPr lang="nl-BE"/>
              <a:t>Discover new techniques</a:t>
            </a:r>
            <a:endParaRPr/>
          </a:p>
          <a:p>
            <a:pPr marL="457200" lvl="0" indent="-457200" algn="l" rtl="0">
              <a:lnSpc>
                <a:spcPct val="150000"/>
              </a:lnSpc>
              <a:spcBef>
                <a:spcPts val="500"/>
              </a:spcBef>
              <a:spcAft>
                <a:spcPts val="0"/>
              </a:spcAft>
              <a:buSzPts val="2400"/>
              <a:buChar char="●"/>
            </a:pPr>
            <a:r>
              <a:rPr lang="nl-BE"/>
              <a:t>Reduce test anxiety</a:t>
            </a:r>
            <a:endParaRPr/>
          </a:p>
          <a:p>
            <a:pPr marL="455612" lvl="0" indent="-439737" algn="l" rtl="0">
              <a:lnSpc>
                <a:spcPct val="90000"/>
              </a:lnSpc>
              <a:spcBef>
                <a:spcPts val="1000"/>
              </a:spcBef>
              <a:spcAft>
                <a:spcPts val="0"/>
              </a:spcAft>
              <a:buSzPts val="2800"/>
              <a:buChar char="●"/>
            </a:pPr>
            <a:r>
              <a:rPr lang="nl-BE"/>
              <a:t>Formative and summative assessment via components</a:t>
            </a:r>
            <a:endParaRPr/>
          </a:p>
          <a:p>
            <a:pPr marL="895350" lvl="2" indent="0" algn="l" rtl="0">
              <a:lnSpc>
                <a:spcPct val="90000"/>
              </a:lnSpc>
              <a:spcBef>
                <a:spcPts val="500"/>
              </a:spcBef>
              <a:spcAft>
                <a:spcPts val="0"/>
              </a:spcAft>
              <a:buClr>
                <a:schemeClr val="dk2"/>
              </a:buClr>
              <a:buSzPts val="2000"/>
              <a:buNone/>
            </a:pPr>
            <a:endParaRPr/>
          </a:p>
        </p:txBody>
      </p:sp>
      <p:sp>
        <p:nvSpPr>
          <p:cNvPr id="145" name="Google Shape;145;p5"/>
          <p:cNvSpPr txBox="1"/>
          <p:nvPr/>
        </p:nvSpPr>
        <p:spPr>
          <a:xfrm>
            <a:off x="207400" y="6063825"/>
            <a:ext cx="60699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nl-BE" sz="1400" b="0" i="0" u="none" strike="noStrike" cap="none">
                <a:solidFill>
                  <a:srgbClr val="222222"/>
                </a:solidFill>
                <a:latin typeface="Candara"/>
                <a:ea typeface="Candara"/>
                <a:cs typeface="Candara"/>
                <a:sym typeface="Candara"/>
              </a:rPr>
              <a:t>Kocadere, S. A., &amp; Çağlar, Ş. (2015). The design and implementation of a gamified assessment. </a:t>
            </a:r>
            <a:r>
              <a:rPr lang="nl-BE" sz="1400" b="0" i="1" u="none" strike="noStrike" cap="none">
                <a:solidFill>
                  <a:srgbClr val="222222"/>
                </a:solidFill>
                <a:latin typeface="Candara"/>
                <a:ea typeface="Candara"/>
                <a:cs typeface="Candara"/>
                <a:sym typeface="Candara"/>
              </a:rPr>
              <a:t>Journal of e-Learning and Knowledge Society</a:t>
            </a:r>
            <a:r>
              <a:rPr lang="nl-BE" sz="1400" b="0" i="0" u="none" strike="noStrike" cap="none">
                <a:solidFill>
                  <a:srgbClr val="222222"/>
                </a:solidFill>
                <a:latin typeface="Candara"/>
                <a:ea typeface="Candara"/>
                <a:cs typeface="Candara"/>
                <a:sym typeface="Candara"/>
              </a:rPr>
              <a:t>, </a:t>
            </a:r>
            <a:r>
              <a:rPr lang="nl-BE" sz="1400" b="0" i="1" u="none" strike="noStrike" cap="none">
                <a:solidFill>
                  <a:srgbClr val="222222"/>
                </a:solidFill>
                <a:latin typeface="Candara"/>
                <a:ea typeface="Candara"/>
                <a:cs typeface="Candara"/>
                <a:sym typeface="Candara"/>
              </a:rPr>
              <a:t>11</a:t>
            </a:r>
            <a:r>
              <a:rPr lang="nl-BE" sz="1400" b="0" i="0" u="none" strike="noStrike" cap="none">
                <a:solidFill>
                  <a:srgbClr val="222222"/>
                </a:solidFill>
                <a:latin typeface="Candara"/>
                <a:ea typeface="Candara"/>
                <a:cs typeface="Candara"/>
                <a:sym typeface="Candara"/>
              </a:rPr>
              <a:t>(3).</a:t>
            </a:r>
            <a:endParaRPr sz="1800" b="0" i="0" u="none" strike="noStrike" cap="none">
              <a:solidFill>
                <a:srgbClr val="000000"/>
              </a:solidFill>
              <a:latin typeface="Candara"/>
              <a:ea typeface="Candara"/>
              <a:cs typeface="Candara"/>
              <a:sym typeface="Candara"/>
            </a:endParaRPr>
          </a:p>
        </p:txBody>
      </p:sp>
      <p:pic>
        <p:nvPicPr>
          <p:cNvPr id="6" name="Google Shape;142;p3">
            <a:extLst>
              <a:ext uri="{FF2B5EF4-FFF2-40B4-BE49-F238E27FC236}">
                <a16:creationId xmlns:a16="http://schemas.microsoft.com/office/drawing/2014/main" id="{510DC320-5063-E64F-9DA4-4E9F7F8D47C2}"/>
              </a:ext>
            </a:extLst>
          </p:cNvPr>
          <p:cNvPicPr preferRelativeResize="0"/>
          <p:nvPr/>
        </p:nvPicPr>
        <p:blipFill rotWithShape="1">
          <a:blip r:embed="rId3">
            <a:alphaModFix/>
          </a:blip>
          <a:srcRect/>
          <a:stretch/>
        </p:blipFill>
        <p:spPr>
          <a:xfrm>
            <a:off x="10672591" y="-335220"/>
            <a:ext cx="1877667" cy="217067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6"/>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br>
              <a:rPr lang="nl-BE" dirty="0"/>
            </a:br>
            <a:br>
              <a:rPr lang="nl-BE" dirty="0"/>
            </a:br>
            <a:br>
              <a:rPr lang="nl-BE" dirty="0"/>
            </a:br>
            <a:br>
              <a:rPr lang="nl-BE" dirty="0"/>
            </a:br>
            <a:br>
              <a:rPr lang="nl-BE" dirty="0"/>
            </a:br>
            <a:br>
              <a:rPr lang="nl-BE" dirty="0"/>
            </a:br>
            <a:br>
              <a:rPr lang="nl-BE" dirty="0"/>
            </a:br>
            <a:br>
              <a:rPr lang="nl-BE" dirty="0"/>
            </a:br>
            <a:br>
              <a:rPr lang="nl-BE" dirty="0"/>
            </a:br>
            <a:br>
              <a:rPr lang="nl-BE" dirty="0"/>
            </a:br>
            <a:br>
              <a:rPr lang="nl-BE" dirty="0"/>
            </a:br>
            <a:br>
              <a:rPr lang="nl-BE" dirty="0"/>
            </a:br>
            <a:r>
              <a:rPr lang="nl-BE" dirty="0"/>
              <a:t>Gamified assessment tools</a:t>
            </a:r>
            <a:br>
              <a:rPr lang="nl-BE" dirty="0"/>
            </a:br>
            <a:endParaRPr dirty="0"/>
          </a:p>
        </p:txBody>
      </p:sp>
      <p:sp>
        <p:nvSpPr>
          <p:cNvPr id="152" name="Google Shape;152;p6"/>
          <p:cNvSpPr txBox="1">
            <a:spLocks noGrp="1"/>
          </p:cNvSpPr>
          <p:nvPr>
            <p:ph type="body" idx="1"/>
          </p:nvPr>
        </p:nvSpPr>
        <p:spPr>
          <a:xfrm>
            <a:off x="1003610" y="1639229"/>
            <a:ext cx="6902532" cy="4107302"/>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chemeClr val="lt1"/>
              </a:buClr>
              <a:buSzPts val="2800"/>
              <a:buChar char="●"/>
            </a:pPr>
            <a:r>
              <a:rPr lang="nl-BE"/>
              <a:t>Gamified assessment with</a:t>
            </a:r>
            <a:endParaRPr/>
          </a:p>
          <a:p>
            <a:pPr marL="846138" lvl="1" indent="-439738" algn="l" rtl="0">
              <a:lnSpc>
                <a:spcPct val="140000"/>
              </a:lnSpc>
              <a:spcBef>
                <a:spcPts val="500"/>
              </a:spcBef>
              <a:spcAft>
                <a:spcPts val="0"/>
              </a:spcAft>
              <a:buSzPts val="2400"/>
              <a:buChar char="▸"/>
            </a:pPr>
            <a:r>
              <a:rPr lang="nl-BE"/>
              <a:t>digital tools </a:t>
            </a:r>
            <a:endParaRPr/>
          </a:p>
          <a:p>
            <a:pPr marL="1122363" lvl="2" indent="-227012" algn="l" rtl="0">
              <a:lnSpc>
                <a:spcPct val="140000"/>
              </a:lnSpc>
              <a:spcBef>
                <a:spcPts val="500"/>
              </a:spcBef>
              <a:spcAft>
                <a:spcPts val="0"/>
              </a:spcAft>
              <a:buClr>
                <a:schemeClr val="lt1"/>
              </a:buClr>
              <a:buSzPts val="2000"/>
              <a:buChar char="•"/>
            </a:pPr>
            <a:r>
              <a:rPr lang="nl-BE"/>
              <a:t>Kahoot!</a:t>
            </a:r>
            <a:endParaRPr/>
          </a:p>
          <a:p>
            <a:pPr marL="1122362" lvl="2" indent="-227012" algn="l" rtl="0">
              <a:lnSpc>
                <a:spcPct val="140000"/>
              </a:lnSpc>
              <a:spcBef>
                <a:spcPts val="500"/>
              </a:spcBef>
              <a:spcAft>
                <a:spcPts val="0"/>
              </a:spcAft>
              <a:buClr>
                <a:schemeClr val="lt1"/>
              </a:buClr>
              <a:buSzPts val="2000"/>
              <a:buChar char="•"/>
            </a:pPr>
            <a:r>
              <a:rPr lang="nl-BE"/>
              <a:t>Quizizz</a:t>
            </a:r>
            <a:endParaRPr/>
          </a:p>
          <a:p>
            <a:pPr marL="846138" lvl="1" indent="-439738" algn="l" rtl="0">
              <a:lnSpc>
                <a:spcPct val="140000"/>
              </a:lnSpc>
              <a:spcBef>
                <a:spcPts val="500"/>
              </a:spcBef>
              <a:spcAft>
                <a:spcPts val="0"/>
              </a:spcAft>
              <a:buSzPts val="2400"/>
              <a:buChar char="▸"/>
            </a:pPr>
            <a:r>
              <a:rPr lang="nl-BE"/>
              <a:t>non-digital tools</a:t>
            </a:r>
            <a:endParaRPr/>
          </a:p>
          <a:p>
            <a:pPr marL="846138" lvl="1" indent="-439738" algn="l" rtl="0">
              <a:lnSpc>
                <a:spcPct val="140000"/>
              </a:lnSpc>
              <a:spcBef>
                <a:spcPts val="500"/>
              </a:spcBef>
              <a:spcAft>
                <a:spcPts val="0"/>
              </a:spcAft>
              <a:buSzPts val="2400"/>
              <a:buChar char="▸"/>
            </a:pPr>
            <a:r>
              <a:rPr lang="nl-BE"/>
              <a:t>hybrid methods</a:t>
            </a:r>
            <a:endParaRPr/>
          </a:p>
          <a:p>
            <a:pPr marL="406400" lvl="1" indent="0" algn="l" rtl="0">
              <a:lnSpc>
                <a:spcPct val="150000"/>
              </a:lnSpc>
              <a:spcBef>
                <a:spcPts val="500"/>
              </a:spcBef>
              <a:spcAft>
                <a:spcPts val="0"/>
              </a:spcAft>
              <a:buSzPts val="2400"/>
              <a:buNone/>
            </a:pPr>
            <a:endParaRPr/>
          </a:p>
          <a:p>
            <a:pPr marL="846138" lvl="1" indent="-287338" algn="l" rtl="0">
              <a:lnSpc>
                <a:spcPct val="150000"/>
              </a:lnSpc>
              <a:spcBef>
                <a:spcPts val="500"/>
              </a:spcBef>
              <a:spcAft>
                <a:spcPts val="0"/>
              </a:spcAft>
              <a:buSzPts val="2400"/>
              <a:buNone/>
            </a:pPr>
            <a:endParaRPr/>
          </a:p>
        </p:txBody>
      </p:sp>
      <p:pic>
        <p:nvPicPr>
          <p:cNvPr id="6" name="Google Shape;142;p3">
            <a:extLst>
              <a:ext uri="{FF2B5EF4-FFF2-40B4-BE49-F238E27FC236}">
                <a16:creationId xmlns:a16="http://schemas.microsoft.com/office/drawing/2014/main" id="{DFF2FC97-80ED-C648-8505-A40E11CB690D}"/>
              </a:ext>
            </a:extLst>
          </p:cNvPr>
          <p:cNvPicPr preferRelativeResize="0"/>
          <p:nvPr/>
        </p:nvPicPr>
        <p:blipFill rotWithShape="1">
          <a:blip r:embed="rId3">
            <a:alphaModFix/>
          </a:blip>
          <a:srcRect/>
          <a:stretch/>
        </p:blipFill>
        <p:spPr>
          <a:xfrm>
            <a:off x="10672591" y="-335220"/>
            <a:ext cx="1877667" cy="217067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7"/>
          <p:cNvSpPr txBox="1">
            <a:spLocks noGrp="1"/>
          </p:cNvSpPr>
          <p:nvPr>
            <p:ph type="title" idx="4294967295"/>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nl-BE"/>
              <a:t>Digital tools - Kahoot!</a:t>
            </a:r>
            <a:endParaRPr/>
          </a:p>
        </p:txBody>
      </p:sp>
      <p:pic>
        <p:nvPicPr>
          <p:cNvPr id="161" name="Google Shape;161;p7" descr="Kahoot! app | Free Kahoot! learning app for iOS and Android"/>
          <p:cNvPicPr preferRelativeResize="0"/>
          <p:nvPr/>
        </p:nvPicPr>
        <p:blipFill rotWithShape="1">
          <a:blip r:embed="rId3">
            <a:alphaModFix/>
          </a:blip>
          <a:srcRect/>
          <a:stretch/>
        </p:blipFill>
        <p:spPr>
          <a:xfrm>
            <a:off x="5476585" y="1546278"/>
            <a:ext cx="6444067" cy="4877934"/>
          </a:xfrm>
          <a:prstGeom prst="rect">
            <a:avLst/>
          </a:prstGeom>
          <a:noFill/>
          <a:ln>
            <a:noFill/>
          </a:ln>
        </p:spPr>
      </p:pic>
      <p:sp>
        <p:nvSpPr>
          <p:cNvPr id="162" name="Google Shape;162;p7"/>
          <p:cNvSpPr txBox="1">
            <a:spLocks noGrp="1"/>
          </p:cNvSpPr>
          <p:nvPr>
            <p:ph type="body" idx="4294967295"/>
          </p:nvPr>
        </p:nvSpPr>
        <p:spPr>
          <a:xfrm>
            <a:off x="775447" y="2912236"/>
            <a:ext cx="7300604" cy="4372828"/>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nl-BE"/>
              <a:t>Points and leaderboard</a:t>
            </a:r>
            <a:endParaRPr/>
          </a:p>
          <a:p>
            <a:pPr marL="455613" lvl="0" indent="-439738" algn="l" rtl="0">
              <a:lnSpc>
                <a:spcPct val="90000"/>
              </a:lnSpc>
              <a:spcBef>
                <a:spcPts val="1000"/>
              </a:spcBef>
              <a:spcAft>
                <a:spcPts val="0"/>
              </a:spcAft>
              <a:buSzPts val="2800"/>
              <a:buChar char="●"/>
            </a:pPr>
            <a:r>
              <a:rPr lang="nl-BE"/>
              <a:t>Multiple choice questions</a:t>
            </a:r>
            <a:endParaRPr/>
          </a:p>
          <a:p>
            <a:pPr marL="455613" lvl="0" indent="-439738" algn="l" rtl="0">
              <a:lnSpc>
                <a:spcPct val="90000"/>
              </a:lnSpc>
              <a:spcBef>
                <a:spcPts val="1000"/>
              </a:spcBef>
              <a:spcAft>
                <a:spcPts val="0"/>
              </a:spcAft>
              <a:buSzPts val="2800"/>
              <a:buChar char="●"/>
            </a:pPr>
            <a:r>
              <a:rPr lang="nl-BE"/>
              <a:t>Different modalities</a:t>
            </a:r>
            <a:endParaRPr/>
          </a:p>
          <a:p>
            <a:pPr marL="455613" lvl="0" indent="-261936" algn="l" rtl="0">
              <a:lnSpc>
                <a:spcPct val="90000"/>
              </a:lnSpc>
              <a:spcBef>
                <a:spcPts val="1000"/>
              </a:spcBef>
              <a:spcAft>
                <a:spcPts val="0"/>
              </a:spcAft>
              <a:buSzPts val="2800"/>
              <a:buNone/>
            </a:pPr>
            <a:endParaRPr/>
          </a:p>
          <a:p>
            <a:pPr marL="455613" lvl="0" indent="-261936" algn="l" rtl="0">
              <a:lnSpc>
                <a:spcPct val="90000"/>
              </a:lnSpc>
              <a:spcBef>
                <a:spcPts val="1000"/>
              </a:spcBef>
              <a:spcAft>
                <a:spcPts val="0"/>
              </a:spcAft>
              <a:buSzPts val="2800"/>
              <a:buNone/>
            </a:pPr>
            <a:endParaRPr/>
          </a:p>
        </p:txBody>
      </p:sp>
      <p:pic>
        <p:nvPicPr>
          <p:cNvPr id="5" name="Google Shape;142;p3">
            <a:extLst>
              <a:ext uri="{FF2B5EF4-FFF2-40B4-BE49-F238E27FC236}">
                <a16:creationId xmlns:a16="http://schemas.microsoft.com/office/drawing/2014/main" id="{1961D5DB-85C9-C04E-BD7B-4732ECF75AFB}"/>
              </a:ext>
            </a:extLst>
          </p:cNvPr>
          <p:cNvPicPr preferRelativeResize="0"/>
          <p:nvPr/>
        </p:nvPicPr>
        <p:blipFill rotWithShape="1">
          <a:blip r:embed="rId4">
            <a:alphaModFix/>
          </a:blip>
          <a:srcRect/>
          <a:stretch/>
        </p:blipFill>
        <p:spPr>
          <a:xfrm>
            <a:off x="10672591" y="-335220"/>
            <a:ext cx="1877667" cy="217067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8"/>
          <p:cNvSpPr txBox="1">
            <a:spLocks noGrp="1"/>
          </p:cNvSpPr>
          <p:nvPr>
            <p:ph type="title" idx="4294967295"/>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nl-BE"/>
              <a:t>Digital tools-Kahoot!</a:t>
            </a:r>
            <a:endParaRPr/>
          </a:p>
        </p:txBody>
      </p:sp>
      <p:pic>
        <p:nvPicPr>
          <p:cNvPr id="169" name="Google Shape;169;p8" descr="Detailed game reports in Kahoot! app | Personalize teaching"/>
          <p:cNvPicPr preferRelativeResize="0"/>
          <p:nvPr/>
        </p:nvPicPr>
        <p:blipFill rotWithShape="1">
          <a:blip r:embed="rId3">
            <a:alphaModFix/>
          </a:blip>
          <a:srcRect/>
          <a:stretch/>
        </p:blipFill>
        <p:spPr>
          <a:xfrm>
            <a:off x="618821" y="1580607"/>
            <a:ext cx="8838688" cy="4891201"/>
          </a:xfrm>
          <a:prstGeom prst="rect">
            <a:avLst/>
          </a:prstGeom>
          <a:noFill/>
          <a:ln>
            <a:noFill/>
          </a:ln>
        </p:spPr>
      </p:pic>
      <p:pic>
        <p:nvPicPr>
          <p:cNvPr id="4" name="Google Shape;142;p3">
            <a:extLst>
              <a:ext uri="{FF2B5EF4-FFF2-40B4-BE49-F238E27FC236}">
                <a16:creationId xmlns:a16="http://schemas.microsoft.com/office/drawing/2014/main" id="{F7ABF909-9B7A-5C42-9E45-1CD771BF8127}"/>
              </a:ext>
            </a:extLst>
          </p:cNvPr>
          <p:cNvPicPr preferRelativeResize="0"/>
          <p:nvPr/>
        </p:nvPicPr>
        <p:blipFill rotWithShape="1">
          <a:blip r:embed="rId4">
            <a:alphaModFix/>
          </a:blip>
          <a:srcRect/>
          <a:stretch/>
        </p:blipFill>
        <p:spPr>
          <a:xfrm>
            <a:off x="10672591" y="-335220"/>
            <a:ext cx="1877667" cy="217067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9"/>
          <p:cNvSpPr txBox="1">
            <a:spLocks noGrp="1"/>
          </p:cNvSpPr>
          <p:nvPr>
            <p:ph type="title" idx="4294967295"/>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nl-BE"/>
              <a:t>Digital tools - Quizizz </a:t>
            </a:r>
            <a:endParaRPr/>
          </a:p>
        </p:txBody>
      </p:sp>
      <p:sp>
        <p:nvSpPr>
          <p:cNvPr id="176" name="Google Shape;176;p9"/>
          <p:cNvSpPr txBox="1">
            <a:spLocks noGrp="1"/>
          </p:cNvSpPr>
          <p:nvPr>
            <p:ph type="body" idx="4294967295"/>
          </p:nvPr>
        </p:nvSpPr>
        <p:spPr>
          <a:xfrm>
            <a:off x="775447" y="2912236"/>
            <a:ext cx="7300604" cy="4372828"/>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nl-BE"/>
              <a:t>Point</a:t>
            </a:r>
            <a:r>
              <a:rPr lang="nl-B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s</a:t>
            </a:r>
            <a:r>
              <a:rPr lang="nl-BE"/>
              <a:t> and leaderboard</a:t>
            </a:r>
            <a:endParaRPr/>
          </a:p>
          <a:p>
            <a:pPr marL="455613" lvl="0" indent="-439738" algn="l" rtl="0">
              <a:lnSpc>
                <a:spcPct val="90000"/>
              </a:lnSpc>
              <a:spcBef>
                <a:spcPts val="1000"/>
              </a:spcBef>
              <a:spcAft>
                <a:spcPts val="0"/>
              </a:spcAft>
              <a:buSzPts val="2800"/>
              <a:buChar char="●"/>
            </a:pPr>
            <a:r>
              <a:rPr lang="nl-BE"/>
              <a:t>Different modalities</a:t>
            </a:r>
            <a:endParaRPr/>
          </a:p>
          <a:p>
            <a:pPr marL="455613" lvl="0" indent="-439738" algn="l" rtl="0">
              <a:lnSpc>
                <a:spcPct val="90000"/>
              </a:lnSpc>
              <a:spcBef>
                <a:spcPts val="1000"/>
              </a:spcBef>
              <a:spcAft>
                <a:spcPts val="0"/>
              </a:spcAft>
              <a:buSzPts val="2800"/>
              <a:buChar char="●"/>
            </a:pPr>
            <a:r>
              <a:rPr lang="nl-BE"/>
              <a:t>Adjustable pace</a:t>
            </a:r>
            <a:endParaRPr/>
          </a:p>
          <a:p>
            <a:pPr marL="15875" lvl="0" indent="0" algn="l" rtl="0">
              <a:lnSpc>
                <a:spcPct val="90000"/>
              </a:lnSpc>
              <a:spcBef>
                <a:spcPts val="1000"/>
              </a:spcBef>
              <a:spcAft>
                <a:spcPts val="0"/>
              </a:spcAft>
              <a:buSzPts val="2800"/>
              <a:buNone/>
            </a:pPr>
            <a:endParaRPr/>
          </a:p>
          <a:p>
            <a:pPr marL="455613" lvl="0" indent="-261936" algn="l" rtl="0">
              <a:lnSpc>
                <a:spcPct val="90000"/>
              </a:lnSpc>
              <a:spcBef>
                <a:spcPts val="1000"/>
              </a:spcBef>
              <a:spcAft>
                <a:spcPts val="0"/>
              </a:spcAft>
              <a:buSzPts val="2800"/>
              <a:buNone/>
            </a:pPr>
            <a:endParaRPr/>
          </a:p>
          <a:p>
            <a:pPr marL="455613" lvl="0" indent="-261936" algn="l" rtl="0">
              <a:lnSpc>
                <a:spcPct val="90000"/>
              </a:lnSpc>
              <a:spcBef>
                <a:spcPts val="1000"/>
              </a:spcBef>
              <a:spcAft>
                <a:spcPts val="0"/>
              </a:spcAft>
              <a:buSzPts val="2800"/>
              <a:buNone/>
            </a:pPr>
            <a:endParaRPr/>
          </a:p>
        </p:txBody>
      </p:sp>
      <p:pic>
        <p:nvPicPr>
          <p:cNvPr id="177" name="Google Shape;177;p9" descr="Quizizz | Computers Quiz - Quizizz"/>
          <p:cNvPicPr preferRelativeResize="0"/>
          <p:nvPr/>
        </p:nvPicPr>
        <p:blipFill rotWithShape="1">
          <a:blip r:embed="rId3">
            <a:alphaModFix/>
          </a:blip>
          <a:srcRect/>
          <a:stretch/>
        </p:blipFill>
        <p:spPr>
          <a:xfrm rot="1249767">
            <a:off x="5837399" y="917106"/>
            <a:ext cx="4762532" cy="4762532"/>
          </a:xfrm>
          <a:prstGeom prst="ellipse">
            <a:avLst/>
          </a:prstGeom>
          <a:noFill/>
          <a:ln w="190500" cap="rnd" cmpd="sng">
            <a:solidFill>
              <a:srgbClr val="C8C6BD"/>
            </a:solidFill>
            <a:prstDash val="solid"/>
            <a:round/>
            <a:headEnd type="none" w="sm" len="sm"/>
            <a:tailEnd type="none" w="sm" len="sm"/>
          </a:ln>
          <a:effectLst>
            <a:outerShdw blurRad="127000" algn="bl" rotWithShape="0">
              <a:srgbClr val="000000"/>
            </a:outerShdw>
          </a:effectLst>
        </p:spPr>
      </p:pic>
      <p:pic>
        <p:nvPicPr>
          <p:cNvPr id="5" name="Google Shape;142;p3">
            <a:extLst>
              <a:ext uri="{FF2B5EF4-FFF2-40B4-BE49-F238E27FC236}">
                <a16:creationId xmlns:a16="http://schemas.microsoft.com/office/drawing/2014/main" id="{83B28BD3-95A4-4F46-B3F0-A9FB53E4CA13}"/>
              </a:ext>
            </a:extLst>
          </p:cNvPr>
          <p:cNvPicPr preferRelativeResize="0"/>
          <p:nvPr/>
        </p:nvPicPr>
        <p:blipFill rotWithShape="1">
          <a:blip r:embed="rId4">
            <a:alphaModFix/>
          </a:blip>
          <a:srcRect/>
          <a:stretch/>
        </p:blipFill>
        <p:spPr>
          <a:xfrm>
            <a:off x="10672591" y="-335220"/>
            <a:ext cx="1877667" cy="217067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10"/>
          <p:cNvSpPr txBox="1">
            <a:spLocks noGrp="1"/>
          </p:cNvSpPr>
          <p:nvPr>
            <p:ph type="title" idx="4294967295"/>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nl-BE"/>
              <a:t>An example: gamified assessment with hybrid method</a:t>
            </a:r>
            <a:endParaRPr/>
          </a:p>
        </p:txBody>
      </p:sp>
      <p:sp>
        <p:nvSpPr>
          <p:cNvPr id="184" name="Google Shape;184;p10"/>
          <p:cNvSpPr txBox="1">
            <a:spLocks noGrp="1"/>
          </p:cNvSpPr>
          <p:nvPr>
            <p:ph type="body" idx="4294967295"/>
          </p:nvPr>
        </p:nvSpPr>
        <p:spPr>
          <a:xfrm>
            <a:off x="465371" y="2368900"/>
            <a:ext cx="5703000" cy="3926100"/>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nl-B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One non-digital game board where the avatar of all learners were moving on.</a:t>
            </a:r>
            <a:endParaRPr>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endParaRPr>
          </a:p>
          <a:p>
            <a:pPr marL="455613" lvl="0" indent="-439738" algn="l" rtl="0">
              <a:lnSpc>
                <a:spcPct val="90000"/>
              </a:lnSpc>
              <a:spcBef>
                <a:spcPts val="1000"/>
              </a:spcBef>
              <a:spcAft>
                <a:spcPts val="0"/>
              </a:spcAft>
              <a:buSzPts val="2800"/>
              <a:buChar char="●"/>
            </a:pPr>
            <a:r>
              <a:rPr lang="nl-B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Printed profile cards for each learner which shows the avatar, points, badges</a:t>
            </a:r>
            <a:r>
              <a:rPr lang="nl-BE"/>
              <a:t>,achievements</a:t>
            </a:r>
            <a:endParaRPr/>
          </a:p>
          <a:p>
            <a:pPr marL="455613" lvl="0" indent="-439738" algn="l" rtl="0">
              <a:lnSpc>
                <a:spcPct val="90000"/>
              </a:lnSpc>
              <a:spcBef>
                <a:spcPts val="1000"/>
              </a:spcBef>
              <a:spcAft>
                <a:spcPts val="0"/>
              </a:spcAft>
              <a:buSzPts val="2800"/>
              <a:buChar char="●"/>
            </a:pPr>
            <a:r>
              <a:rPr lang="nl-B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Leaderboard</a:t>
            </a:r>
            <a:r>
              <a:rPr lang="nl-BE"/>
              <a:t> on the screen </a:t>
            </a:r>
            <a:endParaRPr/>
          </a:p>
        </p:txBody>
      </p:sp>
      <p:pic>
        <p:nvPicPr>
          <p:cNvPr id="185" name="Google Shape;185;p10"/>
          <p:cNvPicPr preferRelativeResize="0"/>
          <p:nvPr/>
        </p:nvPicPr>
        <p:blipFill rotWithShape="1">
          <a:blip r:embed="rId3">
            <a:alphaModFix/>
          </a:blip>
          <a:srcRect b="25894"/>
          <a:stretch/>
        </p:blipFill>
        <p:spPr>
          <a:xfrm>
            <a:off x="6467475" y="1333650"/>
            <a:ext cx="5001376" cy="5345774"/>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186" name="Google Shape;186;p10"/>
          <p:cNvSpPr txBox="1"/>
          <p:nvPr/>
        </p:nvSpPr>
        <p:spPr>
          <a:xfrm>
            <a:off x="207400" y="6063825"/>
            <a:ext cx="60699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nl-BE" sz="1400" b="0" i="0" u="none" strike="noStrike" cap="none">
                <a:solidFill>
                  <a:srgbClr val="222222"/>
                </a:solidFill>
                <a:latin typeface="Candara"/>
                <a:ea typeface="Candara"/>
                <a:cs typeface="Candara"/>
                <a:sym typeface="Candara"/>
              </a:rPr>
              <a:t>Kocadere, S. A., &amp; Çağlar, Ş. (2015). The design and implementation of a gamified assessment. </a:t>
            </a:r>
            <a:r>
              <a:rPr lang="nl-BE" sz="1400" b="0" i="1" u="none" strike="noStrike" cap="none">
                <a:solidFill>
                  <a:srgbClr val="222222"/>
                </a:solidFill>
                <a:latin typeface="Candara"/>
                <a:ea typeface="Candara"/>
                <a:cs typeface="Candara"/>
                <a:sym typeface="Candara"/>
              </a:rPr>
              <a:t>Journal of e-Learning and Knowledge Society</a:t>
            </a:r>
            <a:r>
              <a:rPr lang="nl-BE" sz="1400" b="0" i="0" u="none" strike="noStrike" cap="none">
                <a:solidFill>
                  <a:srgbClr val="222222"/>
                </a:solidFill>
                <a:latin typeface="Candara"/>
                <a:ea typeface="Candara"/>
                <a:cs typeface="Candara"/>
                <a:sym typeface="Candara"/>
              </a:rPr>
              <a:t>, </a:t>
            </a:r>
            <a:r>
              <a:rPr lang="nl-BE" sz="1400" b="0" i="1" u="none" strike="noStrike" cap="none">
                <a:solidFill>
                  <a:srgbClr val="222222"/>
                </a:solidFill>
                <a:latin typeface="Candara"/>
                <a:ea typeface="Candara"/>
                <a:cs typeface="Candara"/>
                <a:sym typeface="Candara"/>
              </a:rPr>
              <a:t>11</a:t>
            </a:r>
            <a:r>
              <a:rPr lang="nl-BE" sz="1400" b="0" i="0" u="none" strike="noStrike" cap="none">
                <a:solidFill>
                  <a:srgbClr val="222222"/>
                </a:solidFill>
                <a:latin typeface="Candara"/>
                <a:ea typeface="Candara"/>
                <a:cs typeface="Candara"/>
                <a:sym typeface="Candara"/>
              </a:rPr>
              <a:t>(3).</a:t>
            </a:r>
            <a:endParaRPr sz="1800" b="0" i="0" u="none" strike="noStrike" cap="none">
              <a:solidFill>
                <a:srgbClr val="000000"/>
              </a:solidFill>
              <a:latin typeface="Candara"/>
              <a:ea typeface="Candara"/>
              <a:cs typeface="Candara"/>
              <a:sym typeface="Candara"/>
            </a:endParaRPr>
          </a:p>
        </p:txBody>
      </p:sp>
      <p:pic>
        <p:nvPicPr>
          <p:cNvPr id="6" name="Google Shape;142;p3">
            <a:extLst>
              <a:ext uri="{FF2B5EF4-FFF2-40B4-BE49-F238E27FC236}">
                <a16:creationId xmlns:a16="http://schemas.microsoft.com/office/drawing/2014/main" id="{6FADFEA5-4E2F-EF47-8768-3EEAE8BC01AC}"/>
              </a:ext>
            </a:extLst>
          </p:cNvPr>
          <p:cNvPicPr preferRelativeResize="0"/>
          <p:nvPr/>
        </p:nvPicPr>
        <p:blipFill rotWithShape="1">
          <a:blip r:embed="rId4">
            <a:alphaModFix/>
          </a:blip>
          <a:srcRect/>
          <a:stretch/>
        </p:blipFill>
        <p:spPr>
          <a:xfrm>
            <a:off x="10672591" y="-335220"/>
            <a:ext cx="1877667" cy="2170671"/>
          </a:xfrm>
          <a:prstGeom prst="rect">
            <a:avLst/>
          </a:prstGeom>
          <a:noFill/>
          <a:ln>
            <a:noFill/>
          </a:ln>
        </p:spPr>
      </p:pic>
    </p:spTree>
  </p:cSld>
  <p:clrMapOvr>
    <a:masterClrMapping/>
  </p:clrMapOvr>
</p:sld>
</file>

<file path=ppt/theme/theme1.xml><?xml version="1.0" encoding="utf-8"?>
<a:theme xmlns:a="http://schemas.openxmlformats.org/drawingml/2006/main" name="Kantoorthema">
  <a:themeElements>
    <a:clrScheme name="GATE">
      <a:dk1>
        <a:srgbClr val="000000"/>
      </a:dk1>
      <a:lt1>
        <a:srgbClr val="FFFFFF"/>
      </a:lt1>
      <a:dk2>
        <a:srgbClr val="44546A"/>
      </a:dk2>
      <a:lt2>
        <a:srgbClr val="E7E6E6"/>
      </a:lt2>
      <a:accent1>
        <a:srgbClr val="D9F0F5"/>
      </a:accent1>
      <a:accent2>
        <a:srgbClr val="E2EEC2"/>
      </a:accent2>
      <a:accent3>
        <a:srgbClr val="FFFEFF"/>
      </a:accent3>
      <a:accent4>
        <a:srgbClr val="D01F26"/>
      </a:accent4>
      <a:accent5>
        <a:srgbClr val="243777"/>
      </a:accent5>
      <a:accent6>
        <a:srgbClr val="F7941C"/>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1486</Words>
  <Application>Microsoft Macintosh PowerPoint</Application>
  <PresentationFormat>Widescreen</PresentationFormat>
  <Paragraphs>108</Paragraphs>
  <Slides>13</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Calibri</vt:lpstr>
      <vt:lpstr>Arial</vt:lpstr>
      <vt:lpstr>Noto Sans Symbols</vt:lpstr>
      <vt:lpstr>Century Gothic</vt:lpstr>
      <vt:lpstr>Open Sans</vt:lpstr>
      <vt:lpstr>Gill Sans</vt:lpstr>
      <vt:lpstr>Candara</vt:lpstr>
      <vt:lpstr>Kantoorthema</vt:lpstr>
      <vt:lpstr>PowerPoint Presentation</vt:lpstr>
      <vt:lpstr> The position of gamification in the curriculum </vt:lpstr>
      <vt:lpstr> Importance of gamified assessment</vt:lpstr>
      <vt:lpstr>Advantages of gamified assessment </vt:lpstr>
      <vt:lpstr>            Gamified assessment tools </vt:lpstr>
      <vt:lpstr>Digital tools - Kahoot!</vt:lpstr>
      <vt:lpstr>Digital tools-Kahoot!</vt:lpstr>
      <vt:lpstr>Digital tools - Quizizz </vt:lpstr>
      <vt:lpstr>An example: gamified assessment with hybrid method</vt:lpstr>
      <vt:lpstr>Design process</vt:lpstr>
      <vt:lpstr>Components</vt:lpstr>
      <vt:lpstr>Components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the Way to Gamify your Teaching</dc:title>
  <dc:creator>Andy Veltjen</dc:creator>
  <cp:lastModifiedBy>Özlem Kaplan</cp:lastModifiedBy>
  <cp:revision>2</cp:revision>
  <dcterms:created xsi:type="dcterms:W3CDTF">2023-03-21T10:15:44Z</dcterms:created>
  <dcterms:modified xsi:type="dcterms:W3CDTF">2025-01-02T14:42:16Z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0x0101009C7A0B9ACEFFD040A71642847CD01620</vt:lpwstr>
  </property>
  <property fmtid="{D5CDD505-2E9C-101B-9397-08002B2CF9AE}" pid="3" name="MediaServiceImageTags">
    <vt:lpwstr/>
  </property>
</Properties>
</file>